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9"/>
  </p:notesMasterIdLst>
  <p:sldIdLst>
    <p:sldId id="257" r:id="rId2"/>
    <p:sldId id="258" r:id="rId3"/>
    <p:sldId id="292" r:id="rId4"/>
    <p:sldId id="285" r:id="rId5"/>
    <p:sldId id="298" r:id="rId6"/>
    <p:sldId id="293" r:id="rId7"/>
    <p:sldId id="29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C8"/>
    <a:srgbClr val="E8DAAC"/>
    <a:srgbClr val="5B0F1D"/>
    <a:srgbClr val="59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9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3D4DF-014C-43C4-8274-957FD62ECDB9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5CB7-D2DB-4C16-97A1-54B99B6C13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5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6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6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2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8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D2437-E79C-080E-8EF4-817D96E3C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53DA566-6D04-CCF9-28DD-BA4BB2BB8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1F0306B-16CD-7591-E75B-060CC5EA38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E365CF-FEB2-613C-0FA1-EFE6638591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6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20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5CB7-D2DB-4C16-97A1-54B99B6C138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5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8B821-599F-B28B-8EDE-99DA8325FF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BB668C-B40B-2DFF-9688-07A11F66A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F9C3F-6DED-B816-E638-41590C96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55D5B4-F232-4430-7E45-337C58736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3E338-1871-F062-DF07-BB689597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0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7C378-1136-48BB-5466-E68CC0E1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041F48-8CE4-1F57-35D9-E41560CDB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F4638-1F0D-B9F7-020D-6C01FE78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E514F0-3E8F-E5FF-8150-544E8769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58C47-526C-516E-4FBE-68805E79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4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975B26-A421-0139-3155-8E2E22CE0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86BB89-B390-8D46-3DDD-7BE73E4F3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017F01-38D6-56C6-039E-9B45579F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387E71-CAC0-7948-C0AE-3E75662D2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4E988-BFA4-FD8E-6D92-D648399B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0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25228-12B6-BA1D-6B81-9B3B3863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4B1011-0526-AC84-6F79-E3ABE62138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2D1FE-84CE-1059-0F09-A65318918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F59ED-AE42-A8DD-53FD-373EFA06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46B84D-BA45-CDBB-02B8-182DDB20F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42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D3B3A-1666-BFEE-D9DD-E1E5ED32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4FDA37-D491-2C21-520E-A0486D0A4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5CE258-3223-FD89-0D29-A3EEA7917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2963E2-6043-5DE9-312B-2EE96739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92A4F8-F1D1-53FB-511D-6C38DCE1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7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0A981-3255-8498-E193-2B26DA713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6D5B03-1DD3-9970-EBED-D0875D267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F01BB0-0730-058B-FCC5-21D09CE00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663BA-1B1B-F873-ACE5-E108365A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7E186B-83AC-AFD1-4BCC-A078B0D3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8B5690-F594-F1FD-80DA-F4702C23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09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3AB27-C838-76A0-DD07-86E1CB96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93FE10-BE79-B49E-20A3-52BBFAE8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72CA1B-93B9-7754-981B-B08A0A611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33A54C7-87BD-16B2-068C-1C38F8E4B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7AC11-C4D4-2F3C-7AEC-0322773BC9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11CA83-0498-2CCF-52AC-F6499F90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E817C0-FD6F-8227-10BA-3B4A32F5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23F196-9423-78B1-589D-D80004917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83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61BC2-1104-1144-C5D5-CED97E2FC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9F6C83A-CF27-A6B7-71B1-81B7B315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0FAAFE-E6DA-05F0-B2BB-DDB283C5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6CADC5-7A5E-D91C-E3EF-2841DE17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A93B86-9999-5ADF-931B-B56D3AD06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E70A86-632F-0CDF-25C7-A9D3A8EC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283E9A-7B9A-DB56-7DB3-AD16CA22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E5BE8-50DA-4004-9F7C-B3AC54643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517DC-8A8B-5ED0-1B3B-3C97D4F41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B90C28-93C5-1B6A-E2D8-01151A5B9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E9217-2E2F-E65A-6C6B-E600CA6E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3B64F0-7D11-F412-0F4E-43C04644A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FF8708-0311-3737-D93D-64924488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96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4951-E52A-7D10-1B47-410B0FB1C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4AB8B7-35C2-971A-F836-80F1EFE60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E20814-12A3-F9E4-4485-DBB2BEF58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F83DBF-81CA-5212-A8EA-DFF75D0D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2BD0C5-55B5-2299-4F23-20A2D211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26230E-2149-2659-8C44-8510C771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0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16FED-DC6E-0DF0-B492-3C9C8DC91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DBB2D7-C086-42D1-1D80-4B79B0C2B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8BBB49-31BC-C307-12AD-E27B5F886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pPr/>
              <a:t>29.09.2025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4F82A-E106-CDD7-7271-16AFA9198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5B8E9-E7A1-C9C6-9D7D-000DE0A20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23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2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6943" y="5142331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rgbClr val="EEE5DA">
                <a:tint val="45000"/>
                <a:satMod val="400000"/>
              </a:srgbClr>
            </a:duotone>
          </a:blip>
          <a:srcRect r="18405"/>
          <a:stretch/>
        </p:blipFill>
        <p:spPr>
          <a:xfrm>
            <a:off x="10446276" y="1738483"/>
            <a:ext cx="1728781" cy="3381034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56602" y="1105942"/>
            <a:ext cx="9389674" cy="4222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не хочет учиться.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помочь?»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8FC6AD-593D-DCFC-44A3-8E8FEC72CF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208121" y="72213"/>
            <a:ext cx="900000" cy="90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CDCC1-9CF4-62ED-7869-2D966E6DAF5B}"/>
              </a:ext>
            </a:extLst>
          </p:cNvPr>
          <p:cNvSpPr txBox="1"/>
          <p:nvPr/>
        </p:nvSpPr>
        <p:spPr>
          <a:xfrm>
            <a:off x="1973655" y="307818"/>
            <a:ext cx="7170344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«Верхнетагильский центр психолого-педагогической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, медицинской и социальной помощи»</a:t>
            </a:r>
            <a:endParaRPr lang="ru-RU" sz="1400" b="0" strike="noStrike" spc="-1" dirty="0">
              <a:latin typeface="Arial"/>
            </a:endParaRPr>
          </a:p>
          <a:p>
            <a:pPr algn="ctr"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психолого-медико-педагогическая комиссия Состав 4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76794E-F615-BB67-2187-B46F0DBC61F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79" y="745942"/>
            <a:ext cx="900000" cy="720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B761E9FD-F24B-BE84-6074-62156A82DC10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" y="66600"/>
            <a:ext cx="108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ACDE8A-5DC3-EE10-7335-D37B2A1385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3497345"/>
            <a:ext cx="12187650" cy="338347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иллюстрация, зарисовка, Графика&#10;&#10;Контент, сгенерированный ИИ, может содержать ошибки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0999733" y="97942"/>
            <a:ext cx="1008000" cy="1008000"/>
          </a:xfrm>
          <a:prstGeom prst="rect">
            <a:avLst/>
          </a:prstGeom>
        </p:spPr>
      </p:pic>
      <p:sp>
        <p:nvSpPr>
          <p:cNvPr id="9" name="Содержимое 4"/>
          <p:cNvSpPr txBox="1">
            <a:spLocks/>
          </p:cNvSpPr>
          <p:nvPr/>
        </p:nvSpPr>
        <p:spPr>
          <a:xfrm>
            <a:off x="1084200" y="329242"/>
            <a:ext cx="9754511" cy="1122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нежелания учиться</a:t>
            </a:r>
          </a:p>
          <a:p>
            <a:pPr algn="ctr">
              <a:buFont typeface="Arial" panose="020B0604020202020204" pitchFamily="34" charset="0"/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62DA63C-72E6-23C4-2829-D68A8AF6CAFA}"/>
              </a:ext>
            </a:extLst>
          </p:cNvPr>
          <p:cNvSpPr/>
          <p:nvPr/>
        </p:nvSpPr>
        <p:spPr>
          <a:xfrm>
            <a:off x="9578711" y="5511705"/>
            <a:ext cx="252000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руководителя ЦПМПК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Сырвачева Елена Валерьевна</a:t>
            </a:r>
          </a:p>
        </p:txBody>
      </p:sp>
      <p:pic>
        <p:nvPicPr>
          <p:cNvPr id="7" name="Рисунок 6" descr="Изображение выглядит как человек, Человеческое лицо, одежда, Обуч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12AECA3-5A4E-74EC-61B7-D6B2617E9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311" y="1904886"/>
            <a:ext cx="3281444" cy="284420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CFC396-ACEE-D931-4A70-CAA48F9624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8" name="Рисунок 7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0A1187F4-8B4A-2766-7473-C237EAAD6C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60EC47F-8AD5-2968-608A-B5EB55E7A001}"/>
              </a:ext>
            </a:extLst>
          </p:cNvPr>
          <p:cNvSpPr/>
          <p:nvPr/>
        </p:nvSpPr>
        <p:spPr>
          <a:xfrm>
            <a:off x="806015" y="1660714"/>
            <a:ext cx="6848550" cy="273921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понять что проблема существует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1.Поведенческие изменения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2.Ухудшение успеваемости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3.Эмоциональное состояние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4.Социальные сигналы</a:t>
            </a:r>
          </a:p>
        </p:txBody>
      </p:sp>
    </p:spTree>
    <p:extLst>
      <p:ext uri="{BB962C8B-B14F-4D97-AF65-F5344CB8AC3E}">
        <p14:creationId xmlns:p14="http://schemas.microsoft.com/office/powerpoint/2010/main" val="242834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4"/>
          <p:cNvSpPr txBox="1">
            <a:spLocks/>
          </p:cNvSpPr>
          <p:nvPr/>
        </p:nvSpPr>
        <p:spPr>
          <a:xfrm>
            <a:off x="1837852" y="329242"/>
            <a:ext cx="9185281" cy="1155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самых частых причин,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ребенок не хочет учиться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E9E4EE-6BA9-FAFA-5C16-62047BAA32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023134" y="161172"/>
            <a:ext cx="1008000" cy="100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116B0E-728B-5E00-6036-4A71A87EAC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7D1AEA-2B74-98A6-57F3-E9933A35A858}"/>
              </a:ext>
            </a:extLst>
          </p:cNvPr>
          <p:cNvSpPr txBox="1"/>
          <p:nvPr/>
        </p:nvSpPr>
        <p:spPr>
          <a:xfrm>
            <a:off x="9303391" y="5727148"/>
            <a:ext cx="27953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Соловьева Алена Владимировна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57BA2-36D9-CCCE-67FA-D4114905E10F}"/>
              </a:ext>
            </a:extLst>
          </p:cNvPr>
          <p:cNvSpPr txBox="1"/>
          <p:nvPr/>
        </p:nvSpPr>
        <p:spPr>
          <a:xfrm>
            <a:off x="570368" y="2178689"/>
            <a:ext cx="6781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интереса к обучению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внимания и усидчивости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Откладывание и  игнорирование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нагрузка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Неприятности в школе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от гаджетов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получается</a:t>
            </a:r>
          </a:p>
          <a:p>
            <a:pPr marL="971550" lvl="1" indent="-514350">
              <a:buFont typeface="+mj-lt"/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Прописи как кошмар начальной школы. 6 советов, как не замучить себя и  ребёнка | Мел">
            <a:extLst>
              <a:ext uri="{FF2B5EF4-FFF2-40B4-BE49-F238E27FC236}">
                <a16:creationId xmlns:a16="http://schemas.microsoft.com/office/drawing/2014/main" id="{90C70314-2A2C-4B20-E734-91AAB75F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662" y="2020201"/>
            <a:ext cx="3210184" cy="281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8B49FE-1668-75EC-8C25-BBBFE3A0DF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89E76C54-83BF-5D37-094A-935597F016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2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-25400" y="5085157"/>
            <a:ext cx="12187650" cy="1738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0D882D-BF59-124D-56C5-F3E5D52788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090711" y="86044"/>
            <a:ext cx="1008000" cy="10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BEAFE-65AB-297A-CE5D-4C4396B42BE3}"/>
              </a:ext>
            </a:extLst>
          </p:cNvPr>
          <p:cNvSpPr txBox="1"/>
          <p:nvPr/>
        </p:nvSpPr>
        <p:spPr>
          <a:xfrm>
            <a:off x="8863343" y="5727148"/>
            <a:ext cx="32353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Манакова Елена Александровна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821FB9-E3CC-6CC8-3686-F348CF4FDF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694" y="2220359"/>
            <a:ext cx="2413343" cy="1738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7FA833-8338-DA3E-43ED-D64A71E18755}"/>
              </a:ext>
            </a:extLst>
          </p:cNvPr>
          <p:cNvSpPr txBox="1"/>
          <p:nvPr/>
        </p:nvSpPr>
        <p:spPr>
          <a:xfrm>
            <a:off x="1819747" y="86044"/>
            <a:ext cx="73265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Взаимосвязь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речевого развития и успеваемости ребенка в школе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2292D52-DC62-EFAF-8B9A-9F801243C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74" y="1501774"/>
            <a:ext cx="11151425" cy="4675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обучении младшего школьника</a:t>
            </a:r>
          </a:p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речевыми нарушениями: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Пропуски, замены, перестановки букв в письменных работах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ошибки при хорошем знании правил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усвоении новых знаний и правил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пересказе текста и составлении ответов на вопросы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Неаккуратность в тетради</a:t>
            </a:r>
          </a:p>
          <a:p>
            <a:pPr marL="0" indent="0" algn="ctr">
              <a:buNone/>
            </a:pP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1C9C7E-5C4F-797A-E806-10FD0FD94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26115F20-7A29-30A4-A8EF-7C8F46351E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7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39FAC-DC7C-A4C3-0686-9598CA921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7F8453-7200-9C22-F75F-B626EA2D7B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B24D73-E6F3-96E4-7F5A-E2A56ABE0C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0985626" y="103632"/>
            <a:ext cx="1008000" cy="10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F30F1E-35C8-2C2D-37DD-898A1A33EA24}"/>
              </a:ext>
            </a:extLst>
          </p:cNvPr>
          <p:cNvSpPr txBox="1"/>
          <p:nvPr/>
        </p:nvSpPr>
        <p:spPr>
          <a:xfrm>
            <a:off x="8154955" y="5727148"/>
            <a:ext cx="394375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Гаренских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Олеговна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A58137-03FE-58DF-B622-FC85A2D27FFC}"/>
              </a:ext>
            </a:extLst>
          </p:cNvPr>
          <p:cNvSpPr txBox="1"/>
          <p:nvPr/>
        </p:nvSpPr>
        <p:spPr>
          <a:xfrm>
            <a:off x="2195325" y="189999"/>
            <a:ext cx="72903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родителю поговорить с учителем о проблемах ребенка в школе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099D89-98F3-5076-828E-36BE950AC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4377307F-F9ED-D6C6-D63E-F40BCB30F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  <p:sp>
        <p:nvSpPr>
          <p:cNvPr id="10" name="Объект 5">
            <a:extLst>
              <a:ext uri="{FF2B5EF4-FFF2-40B4-BE49-F238E27FC236}">
                <a16:creationId xmlns:a16="http://schemas.microsoft.com/office/drawing/2014/main" id="{CC4DD829-F267-C1C9-C93D-6B5024E80BC4}"/>
              </a:ext>
            </a:extLst>
          </p:cNvPr>
          <p:cNvSpPr txBox="1">
            <a:spLocks/>
          </p:cNvSpPr>
          <p:nvPr/>
        </p:nvSpPr>
        <p:spPr>
          <a:xfrm>
            <a:off x="1064702" y="2022201"/>
            <a:ext cx="6236526" cy="325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учителю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оценивания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Попросите рекомендации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план действий</a:t>
            </a:r>
          </a:p>
          <a:p>
            <a:pPr marL="457200" indent="-457200" algn="just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5143BB-84DC-63B6-93A6-E595742D3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1228" y="1898846"/>
            <a:ext cx="4590461" cy="306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рисунок, книга, Торт на день рожден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B82989-DBB8-1935-3A2B-A9E781CEF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35" b="89972" l="5811" r="97751">
                        <a14:foregroundMark x1="51078" y1="22680" x2="51078" y2="22680"/>
                        <a14:foregroundMark x1="54171" y1="56045" x2="54171" y2="56045"/>
                        <a14:foregroundMark x1="94845" y1="41237" x2="94845" y2="41237"/>
                        <a14:foregroundMark x1="81537" y1="16682" x2="81537" y2="16682"/>
                        <a14:foregroundMark x1="59700" y1="20431" x2="59700" y2="20431"/>
                        <a14:foregroundMark x1="42268" y1="19494" x2="42268" y2="19494"/>
                        <a14:foregroundMark x1="20619" y1="19025" x2="20619" y2="19025"/>
                        <a14:foregroundMark x1="5811" y1="27554" x2="5811" y2="27554"/>
                        <a14:foregroundMark x1="9560" y1="28491" x2="9560" y2="28491"/>
                        <a14:foregroundMark x1="97001" y1="54264" x2="97001" y2="54264"/>
                        <a14:foregroundMark x1="97751" y1="28304" x2="97751" y2="28304"/>
                        <a14:foregroundMark x1="51546" y1="6935" x2="51546" y2="6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9" y="1722271"/>
            <a:ext cx="4096963" cy="39097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-21031" y="5135729"/>
            <a:ext cx="12187650" cy="17384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DA7752-26CC-D9E1-11F0-2104310DF6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0967519" y="33814"/>
            <a:ext cx="1008000" cy="10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0DF636-DD91-A812-93AD-E5AB6358D656}"/>
              </a:ext>
            </a:extLst>
          </p:cNvPr>
          <p:cNvSpPr txBox="1"/>
          <p:nvPr/>
        </p:nvSpPr>
        <p:spPr>
          <a:xfrm>
            <a:off x="8736594" y="6093620"/>
            <a:ext cx="343846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ctr"/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Чернобоков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Иван Андреевич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DC30BC-F3EE-6707-5C4C-D53C4EED1F1B}"/>
              </a:ext>
            </a:extLst>
          </p:cNvPr>
          <p:cNvSpPr txBox="1"/>
          <p:nvPr/>
        </p:nvSpPr>
        <p:spPr>
          <a:xfrm>
            <a:off x="1079195" y="106946"/>
            <a:ext cx="97545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советы для родителей </a:t>
            </a:r>
          </a:p>
        </p:txBody>
      </p:sp>
      <p:cxnSp>
        <p:nvCxnSpPr>
          <p:cNvPr id="3" name="Соединитель: изогнутый 2">
            <a:extLst>
              <a:ext uri="{FF2B5EF4-FFF2-40B4-BE49-F238E27FC236}">
                <a16:creationId xmlns:a16="http://schemas.microsoft.com/office/drawing/2014/main" id="{9D3A8CF5-339C-289D-B884-B083248840EF}"/>
              </a:ext>
            </a:extLst>
          </p:cNvPr>
          <p:cNvCxnSpPr>
            <a:cxnSpLocks/>
          </p:cNvCxnSpPr>
          <p:nvPr/>
        </p:nvCxnSpPr>
        <p:spPr>
          <a:xfrm flipV="1">
            <a:off x="4439510" y="1831388"/>
            <a:ext cx="1633284" cy="661720"/>
          </a:xfrm>
          <a:prstGeom prst="curvedConnector3">
            <a:avLst/>
          </a:prstGeom>
          <a:noFill/>
          <a:ln w="76200" cap="flat" cmpd="sng" algn="ctr">
            <a:solidFill>
              <a:srgbClr val="FE854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" name="Соединитель: изогнутый 8">
            <a:extLst>
              <a:ext uri="{FF2B5EF4-FFF2-40B4-BE49-F238E27FC236}">
                <a16:creationId xmlns:a16="http://schemas.microsoft.com/office/drawing/2014/main" id="{B6FBCA9F-17AF-BC63-F093-7712CCB90FFF}"/>
              </a:ext>
            </a:extLst>
          </p:cNvPr>
          <p:cNvCxnSpPr>
            <a:cxnSpLocks/>
          </p:cNvCxnSpPr>
          <p:nvPr/>
        </p:nvCxnSpPr>
        <p:spPr>
          <a:xfrm flipV="1">
            <a:off x="4402563" y="2822298"/>
            <a:ext cx="1576135" cy="575655"/>
          </a:xfrm>
          <a:prstGeom prst="curvedConnector3">
            <a:avLst/>
          </a:prstGeom>
          <a:noFill/>
          <a:ln w="76200" cap="flat" cmpd="sng" algn="ctr">
            <a:solidFill>
              <a:srgbClr val="FE854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Соединитель: изогнутый 10">
            <a:extLst>
              <a:ext uri="{FF2B5EF4-FFF2-40B4-BE49-F238E27FC236}">
                <a16:creationId xmlns:a16="http://schemas.microsoft.com/office/drawing/2014/main" id="{B97B477E-85F8-5772-100B-F69ED78B8E12}"/>
              </a:ext>
            </a:extLst>
          </p:cNvPr>
          <p:cNvCxnSpPr>
            <a:cxnSpLocks/>
          </p:cNvCxnSpPr>
          <p:nvPr/>
        </p:nvCxnSpPr>
        <p:spPr>
          <a:xfrm flipV="1">
            <a:off x="4402563" y="3810610"/>
            <a:ext cx="1670231" cy="415929"/>
          </a:xfrm>
          <a:prstGeom prst="curvedConnector3">
            <a:avLst/>
          </a:prstGeom>
          <a:noFill/>
          <a:ln w="76200" cap="flat" cmpd="sng" algn="ctr">
            <a:solidFill>
              <a:srgbClr val="FE854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9D64F8-731F-FF81-7EB4-ACFF132BB377}"/>
              </a:ext>
            </a:extLst>
          </p:cNvPr>
          <p:cNvSpPr txBox="1"/>
          <p:nvPr/>
        </p:nvSpPr>
        <p:spPr>
          <a:xfrm>
            <a:off x="6072794" y="1276931"/>
            <a:ext cx="436669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начало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создает благоприятный эмоциональный фон для разговора с ребенком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3DC5D8-3207-4484-5876-CDAB47DE2DAC}"/>
              </a:ext>
            </a:extLst>
          </p:cNvPr>
          <p:cNvSpPr txBox="1"/>
          <p:nvPr/>
        </p:nvSpPr>
        <p:spPr>
          <a:xfrm>
            <a:off x="6093614" y="2459774"/>
            <a:ext cx="43601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или указание на проблему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формулируется корректно, без обвинений ребенка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2D172-8DCE-758A-F52F-81932872CAF7}"/>
              </a:ext>
            </a:extLst>
          </p:cNvPr>
          <p:cNvSpPr txBox="1"/>
          <p:nvPr/>
        </p:nvSpPr>
        <p:spPr>
          <a:xfrm>
            <a:off x="6072794" y="3463370"/>
            <a:ext cx="450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завершение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мотивирует ребенка на исправление ситуации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B43F6A-1A2D-2501-0472-3A6442B0B67C}"/>
              </a:ext>
            </a:extLst>
          </p:cNvPr>
          <p:cNvSpPr txBox="1"/>
          <p:nvPr/>
        </p:nvSpPr>
        <p:spPr>
          <a:xfrm>
            <a:off x="4439510" y="4492747"/>
            <a:ext cx="77650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работает?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у ребенка защитную реакцию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(избегание, отрицание, агрессия)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Сохраняет самооценку ребенка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 ребенка установку на развитие, вместо чувства вины.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71B888-23EA-074F-72A2-625C1FA9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25F04DAF-11DB-DC6C-38DF-8EC631C4E0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2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229015"/>
            <a:ext cx="12187650" cy="1738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89A462-8BB5-33C9-6A6E-6653B869BE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9481" r="4867" b="-170"/>
          <a:stretch/>
        </p:blipFill>
        <p:spPr>
          <a:xfrm>
            <a:off x="11090711" y="86043"/>
            <a:ext cx="1008000" cy="100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76BC6BB-201F-ADA8-1888-3B4C93C647DF}"/>
              </a:ext>
            </a:extLst>
          </p:cNvPr>
          <p:cNvSpPr/>
          <p:nvPr/>
        </p:nvSpPr>
        <p:spPr>
          <a:xfrm>
            <a:off x="9727325" y="5932976"/>
            <a:ext cx="2371386" cy="6001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Зам.Руководителя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ЦПМПК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</a:t>
            </a:r>
          </a:p>
          <a:p>
            <a:pPr algn="ctr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Сырвачева Елена Валерьевна</a:t>
            </a:r>
          </a:p>
        </p:txBody>
      </p:sp>
      <p:pic>
        <p:nvPicPr>
          <p:cNvPr id="4" name="Рисунок 3" descr="Изображение выглядит как одежда, Человеческое лицо, человек, улыб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5A29453-BE71-4D9F-FAA6-878F7247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92" y="1129060"/>
            <a:ext cx="3648284" cy="4064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8A9F3CF-362D-9FAE-25E3-F164F60C0A8C}"/>
              </a:ext>
            </a:extLst>
          </p:cNvPr>
          <p:cNvSpPr txBox="1"/>
          <p:nvPr/>
        </p:nvSpPr>
        <p:spPr>
          <a:xfrm>
            <a:off x="742383" y="86043"/>
            <a:ext cx="6516255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Подведение итогов </a:t>
            </a:r>
            <a:r>
              <a:rPr lang="ru-RU" sz="3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</a:t>
            </a:r>
            <a:r>
              <a:rPr lang="ru-RU" sz="32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инара </a:t>
            </a:r>
            <a:r>
              <a:rPr lang="ru-RU" sz="32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endParaRPr lang="ru-RU" sz="32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32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или </a:t>
            </a:r>
          </a:p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</a:t>
            </a: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strike="noStrike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ЦПМПК</a:t>
            </a:r>
          </a:p>
          <a:p>
            <a:pPr algn="ctr">
              <a:lnSpc>
                <a:spcPct val="90000"/>
              </a:lnSpc>
            </a:pPr>
            <a:endParaRPr lang="ru-RU" sz="2000" b="1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и занятия со </a:t>
            </a:r>
          </a:p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</a:t>
            </a:r>
          </a:p>
          <a:p>
            <a:pPr algn="ctr">
              <a:lnSpc>
                <a:spcPct val="90000"/>
              </a:lnSpc>
            </a:pPr>
            <a:r>
              <a:rPr lang="ru-RU" sz="24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центре  ППМСС</a:t>
            </a:r>
          </a:p>
          <a:p>
            <a:pPr algn="ctr">
              <a:lnSpc>
                <a:spcPct val="90000"/>
              </a:lnSpc>
            </a:pPr>
            <a:endParaRPr lang="ru-RU" sz="2400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ru-RU" sz="2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0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24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32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3B628E-2CC6-1D84-8C67-8CC30898B6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0" y="846427"/>
            <a:ext cx="1176261" cy="9807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Графика, дизайн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B1D4DCC4-97FF-4DF3-C99A-6E762BCC25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4431"/>
            <a:ext cx="1277089" cy="835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6B28CC-1C63-57F0-7264-B8361DDAE006}"/>
              </a:ext>
            </a:extLst>
          </p:cNvPr>
          <p:cNvSpPr txBox="1"/>
          <p:nvPr/>
        </p:nvSpPr>
        <p:spPr>
          <a:xfrm>
            <a:off x="1396261" y="2994531"/>
            <a:ext cx="4977353" cy="239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ru-RU" sz="1800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1800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1800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b="1" spc="-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ждем вас по адресу </a:t>
            </a:r>
            <a:r>
              <a:rPr lang="ru-RU" sz="2000" b="1" spc="-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г.Верхний</a:t>
            </a:r>
            <a:r>
              <a:rPr lang="ru-RU" sz="20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Тагил, </a:t>
            </a:r>
            <a:r>
              <a:rPr lang="ru-RU" sz="2000" b="1" spc="-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ул.Островского</a:t>
            </a:r>
            <a:r>
              <a:rPr lang="ru-RU" sz="2000" b="1" spc="-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д.60 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ru-RU" sz="1800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</TotalTime>
  <Words>294</Words>
  <Application>Microsoft Office PowerPoint</Application>
  <PresentationFormat>Широкоэкранный</PresentationFormat>
  <Paragraphs>85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ПЕДАГОГИЧЕСКОЕ СОВЕЩАНИЕ РАБОТНИКОВ ОБРАЗОВАНИЯ  СВЕРДЛОВСКОЙ ОБЛАСТИ</dc:title>
  <dc:creator>Ирина Колотовкина</dc:creator>
  <cp:lastModifiedBy>1</cp:lastModifiedBy>
  <cp:revision>87</cp:revision>
  <dcterms:created xsi:type="dcterms:W3CDTF">2023-08-09T09:07:22Z</dcterms:created>
  <dcterms:modified xsi:type="dcterms:W3CDTF">2025-09-29T04:23:08Z</dcterms:modified>
</cp:coreProperties>
</file>