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78" r:id="rId6"/>
    <p:sldId id="264" r:id="rId7"/>
    <p:sldId id="265" r:id="rId8"/>
    <p:sldId id="261" r:id="rId9"/>
    <p:sldId id="266" r:id="rId10"/>
    <p:sldId id="267" r:id="rId11"/>
    <p:sldId id="272" r:id="rId12"/>
    <p:sldId id="268" r:id="rId13"/>
    <p:sldId id="269" r:id="rId14"/>
    <p:sldId id="274" r:id="rId15"/>
    <p:sldId id="275" r:id="rId16"/>
    <p:sldId id="276" r:id="rId17"/>
    <p:sldId id="277" r:id="rId18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DB43DA-5ECA-44F6-B417-3779B0144173}">
          <p14:sldIdLst>
            <p14:sldId id="256"/>
            <p14:sldId id="257"/>
            <p14:sldId id="259"/>
            <p14:sldId id="270"/>
            <p14:sldId id="278"/>
            <p14:sldId id="264"/>
            <p14:sldId id="265"/>
            <p14:sldId id="261"/>
            <p14:sldId id="266"/>
            <p14:sldId id="267"/>
            <p14:sldId id="272"/>
            <p14:sldId id="268"/>
            <p14:sldId id="269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 w="12700">
              <a:solidFill>
                <a:schemeClr val="accen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1"/>
              </a:solidFill>
              <a:prstDash val="solid"/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90747" y="1695876"/>
            <a:ext cx="7007257" cy="18188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/>
            <a:lvl1pPr lvl="0" algn="l">
              <a:defRPr sz="5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590746" y="3630318"/>
            <a:ext cx="7007258" cy="144130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r>
              <a:t>‹#›</a:t>
            </a:r>
          </a:p>
        </p:txBody>
      </p:sp>
      <p:pic>
        <p:nvPicPr>
          <p:cNvPr id="114" name="Picture 114"/>
          <p:cNvPicPr/>
          <p:nvPr/>
        </p:nvPicPr>
        <p:blipFill>
          <a:blip r:embed="rId3"/>
          <a:stretch/>
        </p:blipFill>
        <p:spPr>
          <a:xfrm>
            <a:off x="8509804" y="353185"/>
            <a:ext cx="3168408" cy="537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>
          <a:blip r:embed="rId2"/>
          <a:stretch/>
        </a:blipFill>
        <a:effectLst/>
      </p:bgPr>
    </p:bg>
    <p:spTree>
      <p:nvGrpSpPr>
        <p:cNvPr id="1" name="Group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423421" y="365125"/>
            <a:ext cx="9889503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8" name="Picture 8"/>
          <p:cNvPicPr/>
          <p:nvPr/>
        </p:nvPicPr>
        <p:blipFill>
          <a:blip r:embed="rId3" cstate="print"/>
          <a:stretch/>
        </p:blipFill>
        <p:spPr>
          <a:xfrm>
            <a:off x="11152554" y="222367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Group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77352" y="1875934"/>
            <a:ext cx="5533533" cy="31862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15" name="Picture 15"/>
          <p:cNvPicPr/>
          <p:nvPr/>
        </p:nvPicPr>
        <p:blipFill>
          <a:blip r:embed="rId2"/>
          <a:stretch/>
        </p:blipFill>
        <p:spPr>
          <a:xfrm>
            <a:off x="-307919" y="1564849"/>
            <a:ext cx="5646246" cy="3415843"/>
          </a:xfrm>
          <a:prstGeom prst="rect">
            <a:avLst/>
          </a:prstGeom>
        </p:spPr>
      </p:pic>
      <p:pic>
        <p:nvPicPr>
          <p:cNvPr id="17" name="Picture 17"/>
          <p:cNvPicPr/>
          <p:nvPr/>
        </p:nvPicPr>
        <p:blipFill>
          <a:blip r:embed="rId3" cstate="print"/>
          <a:stretch/>
        </p:blipFill>
        <p:spPr>
          <a:xfrm>
            <a:off x="11152554" y="222367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бъект с подписью">
    <p:bg>
      <p:bgPr>
        <a:blipFill>
          <a:blip r:embed="rId2"/>
          <a:stretch/>
        </a:blipFill>
        <a:effectLst/>
      </p:bgPr>
    </p:bg>
    <p:spTree>
      <p:nvGrpSpPr>
        <p:cNvPr id="1" name="Group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23728" y="249810"/>
            <a:ext cx="5901179" cy="160020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32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92231" y="249811"/>
            <a:ext cx="5109328" cy="59436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023728" y="1850010"/>
            <a:ext cx="5901179" cy="381158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600">
                <a:solidFill>
                  <a:schemeClr val="bg1"/>
                </a:solidFill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>
          <a:blip r:embed="rId2"/>
          <a:stretch/>
        </a:blipFill>
        <a:effectLst/>
      </p:bgPr>
    </p:bg>
    <p:spTree>
      <p:nvGrpSpPr>
        <p:cNvPr id="1" name="Group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18023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46" name="Picture 46"/>
          <p:cNvPicPr/>
          <p:nvPr/>
        </p:nvPicPr>
        <p:blipFill>
          <a:blip r:embed="rId3" cstate="print"/>
          <a:stretch/>
        </p:blipFill>
        <p:spPr>
          <a:xfrm>
            <a:off x="8514798" y="428199"/>
            <a:ext cx="3104649" cy="526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bg>
      <p:bgPr>
        <a:solidFill>
          <a:srgbClr val="E1EDFF"/>
        </a:solidFill>
        <a:effectLst/>
      </p:bgPr>
    </p:bg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835950" y="1875934"/>
            <a:ext cx="5533534" cy="31862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59" name="Picture 59"/>
          <p:cNvPicPr/>
          <p:nvPr/>
        </p:nvPicPr>
        <p:blipFill>
          <a:blip r:embed="rId2"/>
          <a:stretch/>
        </p:blipFill>
        <p:spPr>
          <a:xfrm>
            <a:off x="-454012" y="160256"/>
            <a:ext cx="4942796" cy="6287678"/>
          </a:xfrm>
          <a:prstGeom prst="rect">
            <a:avLst/>
          </a:prstGeom>
        </p:spPr>
      </p:pic>
      <p:pic>
        <p:nvPicPr>
          <p:cNvPr id="61" name="Picture 61"/>
          <p:cNvPicPr/>
          <p:nvPr/>
        </p:nvPicPr>
        <p:blipFill>
          <a:blip r:embed="rId3" cstate="print"/>
          <a:stretch/>
        </p:blipFill>
        <p:spPr>
          <a:xfrm>
            <a:off x="11152554" y="222367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bg>
      <p:bgPr>
        <a:blipFill>
          <a:blip r:embed="rId2"/>
          <a:stretch/>
        </a:blipFill>
        <a:effectLst/>
      </p:bgPr>
    </p:bg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8200" y="2165645"/>
            <a:ext cx="10515600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68" name="Picture 68"/>
          <p:cNvPicPr/>
          <p:nvPr/>
        </p:nvPicPr>
        <p:blipFill>
          <a:blip r:embed="rId3"/>
          <a:stretch/>
        </p:blipFill>
        <p:spPr>
          <a:xfrm>
            <a:off x="11032406" y="295752"/>
            <a:ext cx="835825" cy="5470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>
          <a:blip r:embed="rId2"/>
          <a:stretch/>
        </a:blipFill>
        <a:effectLst/>
      </p:bgPr>
    </p:bg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68198" y="1639315"/>
            <a:ext cx="9043447" cy="18188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/>
            <a:lvl1pPr lvl="0" algn="l">
              <a:defRPr sz="5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468198" y="3573757"/>
            <a:ext cx="6441649" cy="144130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r>
              <a:t>‹#›</a:t>
            </a:r>
          </a:p>
        </p:txBody>
      </p:sp>
      <p:pic>
        <p:nvPicPr>
          <p:cNvPr id="76" name="Picture 76"/>
          <p:cNvPicPr/>
          <p:nvPr/>
        </p:nvPicPr>
        <p:blipFill>
          <a:blip r:embed="rId3"/>
          <a:stretch/>
        </p:blipFill>
        <p:spPr>
          <a:xfrm>
            <a:off x="468198" y="431308"/>
            <a:ext cx="3168408" cy="537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Объект с подписью">
    <p:bg>
      <p:bgPr>
        <a:blipFill>
          <a:blip r:embed="rId2"/>
          <a:stretch/>
        </a:blipFill>
        <a:effectLst/>
      </p:bgPr>
    </p:bg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995448" y="249810"/>
            <a:ext cx="5929460" cy="160020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32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92231" y="249811"/>
            <a:ext cx="5165889" cy="59436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5995448" y="1850010"/>
            <a:ext cx="5929460" cy="381158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600">
                <a:solidFill>
                  <a:schemeClr val="bg1"/>
                </a:solidFill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>
          <a:blip r:embed="rId2"/>
          <a:stretch/>
        </a:blipFill>
        <a:effectLst/>
      </p:bgPr>
    </p:bg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56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25" name="Picture 25"/>
          <p:cNvPicPr/>
          <p:nvPr/>
        </p:nvPicPr>
        <p:blipFill>
          <a:blip r:embed="rId3" cstate="print"/>
          <a:stretch/>
        </p:blipFill>
        <p:spPr>
          <a:xfrm>
            <a:off x="11152554" y="222367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bg>
      <p:bgPr>
        <a:solidFill>
          <a:schemeClr val="bg1"/>
        </a:solidFill>
        <a:effectLst/>
      </p:bgPr>
    </p:bg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Group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23.05.2024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bg>
      <p:bgPr>
        <a:blipFill>
          <a:blip r:embed="rId2" cstate="print"/>
          <a:stretch/>
        </a:blipFill>
        <a:effectLst/>
      </p:bgPr>
    </p:bg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18023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138" name="Picture 138"/>
          <p:cNvPicPr/>
          <p:nvPr/>
        </p:nvPicPr>
        <p:blipFill>
          <a:blip r:embed="rId3" cstate="print"/>
          <a:stretch/>
        </p:blipFill>
        <p:spPr>
          <a:xfrm>
            <a:off x="8514798" y="428199"/>
            <a:ext cx="3104649" cy="526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олько заголовок">
    <p:bg>
      <p:bgPr>
        <a:blipFill>
          <a:blip r:embed="rId2" cstate="print"/>
          <a:stretch/>
        </a:blipFill>
        <a:effectLst/>
      </p:bgPr>
    </p:bg>
    <p:spTree>
      <p:nvGrpSpPr>
        <p:cNvPr id="1" name="Group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38200" y="1656597"/>
            <a:ext cx="5835977" cy="266087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145" name="Picture 145"/>
          <p:cNvPicPr/>
          <p:nvPr/>
        </p:nvPicPr>
        <p:blipFill>
          <a:blip r:embed="rId3"/>
          <a:stretch/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олько заголовок">
    <p:bg>
      <p:bgPr>
        <a:blipFill>
          <a:blip r:embed="rId2" cstate="print"/>
          <a:stretch/>
        </a:blipFill>
        <a:effectLst/>
      </p:bgPr>
    </p:bg>
    <p:spTree>
      <p:nvGrpSpPr>
        <p:cNvPr id="1" name="Group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38200" y="1656597"/>
            <a:ext cx="5835977" cy="266087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163" name="Picture 163"/>
          <p:cNvPicPr/>
          <p:nvPr/>
        </p:nvPicPr>
        <p:blipFill>
          <a:blip r:embed="rId3"/>
          <a:stretch/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Объект с подписью">
    <p:bg>
      <p:bgPr>
        <a:blipFill>
          <a:blip r:embed="rId2"/>
          <a:stretch/>
        </a:blipFill>
        <a:effectLst/>
      </p:bgPr>
    </p:bg>
    <p:spTree>
      <p:nvGrpSpPr>
        <p:cNvPr id="1" name="Group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371002" y="249810"/>
            <a:ext cx="3553905" cy="160020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32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92231" y="249811"/>
            <a:ext cx="7532016" cy="59436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8371002" y="1850010"/>
            <a:ext cx="3553905" cy="381158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600">
                <a:solidFill>
                  <a:schemeClr val="bg1"/>
                </a:solidFill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bg>
      <p:bgPr>
        <a:blipFill>
          <a:blip r:embed="rId2"/>
          <a:stretch/>
        </a:blipFill>
        <a:effectLst/>
      </p:bgPr>
    </p:bg>
    <p:spTree>
      <p:nvGrpSpPr>
        <p:cNvPr id="1" name="Group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606699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179" name="Picture 179"/>
          <p:cNvPicPr/>
          <p:nvPr/>
        </p:nvPicPr>
        <p:blipFill>
          <a:blip r:embed="rId3" cstate="print"/>
          <a:stretch/>
        </p:blipFill>
        <p:spPr>
          <a:xfrm>
            <a:off x="346732" y="365125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bg>
      <p:bgPr>
        <a:blipFill>
          <a:blip r:embed="rId2"/>
          <a:stretch/>
        </a:blipFill>
        <a:effectLst/>
      </p:bgPr>
    </p:bg>
    <p:spTree>
      <p:nvGrpSpPr>
        <p:cNvPr id="1" name="Group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187" name="Picture 187"/>
          <p:cNvPicPr/>
          <p:nvPr/>
        </p:nvPicPr>
        <p:blipFill>
          <a:blip r:embed="rId3" cstate="print"/>
          <a:stretch/>
        </p:blipFill>
        <p:spPr>
          <a:xfrm>
            <a:off x="8514798" y="428199"/>
            <a:ext cx="3104649" cy="526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раздела">
    <p:bg>
      <p:bgPr>
        <a:blipFill>
          <a:blip r:embed="rId2"/>
          <a:stretch/>
        </a:blipFill>
        <a:effectLst/>
      </p:bgPr>
    </p:bg>
    <p:spTree>
      <p:nvGrpSpPr>
        <p:cNvPr id="1" name="Group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511338" y="503107"/>
            <a:ext cx="10515600" cy="2852737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60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511338" y="3382832"/>
            <a:ext cx="10515600" cy="150018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2400">
                <a:solidFill>
                  <a:schemeClr val="bg1"/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bg>
      <p:bgPr>
        <a:blipFill>
          <a:blip r:embed="rId2" cstate="print"/>
          <a:stretch/>
        </a:blipFill>
        <a:effectLst/>
      </p:bgPr>
    </p:bg>
    <p:spTree>
      <p:nvGrpSpPr>
        <p:cNvPr id="1" name="Group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18023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214" name="Picture 214"/>
          <p:cNvPicPr/>
          <p:nvPr/>
        </p:nvPicPr>
        <p:blipFill>
          <a:blip r:embed="rId3" cstate="print"/>
          <a:stretch/>
        </p:blipFill>
        <p:spPr>
          <a:xfrm>
            <a:off x="8514798" y="428199"/>
            <a:ext cx="3104649" cy="526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bg>
      <p:bgPr>
        <a:blipFill>
          <a:blip r:embed="rId2"/>
          <a:stretch/>
        </a:blipFill>
        <a:effectLst/>
      </p:bgPr>
    </p:bg>
    <p:spTree>
      <p:nvGrpSpPr>
        <p:cNvPr id="1" name="Group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126" name="Picture 126"/>
          <p:cNvPicPr/>
          <p:nvPr/>
        </p:nvPicPr>
        <p:blipFill>
          <a:blip r:embed="rId3" cstate="print"/>
          <a:stretch/>
        </p:blipFill>
        <p:spPr>
          <a:xfrm>
            <a:off x="8667198" y="373866"/>
            <a:ext cx="3104649" cy="5265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олько заголовок">
    <p:bg>
      <p:bgPr>
        <a:blipFill>
          <a:blip r:embed="rId2"/>
          <a:stretch/>
        </a:blipFill>
        <a:effectLst/>
      </p:bgPr>
    </p:bg>
    <p:spTree>
      <p:nvGrpSpPr>
        <p:cNvPr id="1" name="Group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38200" y="1656597"/>
            <a:ext cx="5835977" cy="266087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221" name="Picture 221"/>
          <p:cNvPicPr/>
          <p:nvPr/>
        </p:nvPicPr>
        <p:blipFill>
          <a:blip r:embed="rId3"/>
          <a:stretch/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объекта">
    <p:bg>
      <p:bgPr>
        <a:blipFill>
          <a:blip r:embed="rId2"/>
          <a:stretch/>
        </a:blipFill>
        <a:effectLst/>
      </p:bgPr>
    </p:bg>
    <p:spTree>
      <p:nvGrpSpPr>
        <p:cNvPr id="1" name="Group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65297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230" name="Picture 230"/>
          <p:cNvPicPr/>
          <p:nvPr/>
        </p:nvPicPr>
        <p:blipFill>
          <a:blip r:embed="rId3" cstate="print"/>
          <a:stretch/>
        </p:blipFill>
        <p:spPr>
          <a:xfrm>
            <a:off x="11152554" y="206464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bg>
      <p:bgPr>
        <a:blipFill>
          <a:blip r:embed="rId2"/>
          <a:stretch/>
        </a:blipFill>
        <a:effectLst/>
      </p:bgPr>
    </p:bg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8200" y="2165645"/>
            <a:ext cx="10515600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92" name="Picture 92"/>
          <p:cNvPicPr/>
          <p:nvPr/>
        </p:nvPicPr>
        <p:blipFill>
          <a:blip r:embed="rId3" cstate="print"/>
          <a:stretch/>
        </p:blipFill>
        <p:spPr>
          <a:xfrm>
            <a:off x="11152554" y="206464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bg>
      <p:bgPr>
        <a:blipFill>
          <a:blip r:embed="rId2"/>
          <a:stretch/>
        </a:blipFill>
        <a:effectLst/>
      </p:bgPr>
    </p:bg>
    <p:spTree>
      <p:nvGrpSpPr>
        <p:cNvPr id="1" name="Group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606699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85" name="Picture 85"/>
          <p:cNvPicPr/>
          <p:nvPr/>
        </p:nvPicPr>
        <p:blipFill>
          <a:blip r:embed="rId3" cstate="print"/>
          <a:stretch/>
        </p:blipFill>
        <p:spPr>
          <a:xfrm>
            <a:off x="11152554" y="206464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/>
          <a:stretch/>
        </a:blipFill>
        <a:effectLst/>
      </p:bgPr>
    </p:bg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52" name="Picture 52"/>
          <p:cNvPicPr/>
          <p:nvPr/>
        </p:nvPicPr>
        <p:blipFill>
          <a:blip r:embed="rId3"/>
          <a:stretch/>
        </p:blipFill>
        <p:spPr>
          <a:xfrm>
            <a:off x="11032406" y="295752"/>
            <a:ext cx="835825" cy="5470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>
          <a:blip r:embed="rId2"/>
          <a:stretch/>
        </a:blipFill>
        <a:effectLst/>
      </p:bgPr>
    </p:bg>
    <p:spTree>
      <p:nvGrpSpPr>
        <p:cNvPr id="1" name="Group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9482563" cy="132556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r"/>
          </a:lstStyle>
          <a:p>
            <a:r>
              <a:t>‹#›</a:t>
            </a:r>
          </a:p>
        </p:txBody>
      </p:sp>
      <p:pic>
        <p:nvPicPr>
          <p:cNvPr id="156" name="Picture 156"/>
          <p:cNvPicPr/>
          <p:nvPr/>
        </p:nvPicPr>
        <p:blipFill>
          <a:blip r:embed="rId3" cstate="print"/>
          <a:stretch/>
        </p:blipFill>
        <p:spPr>
          <a:xfrm>
            <a:off x="11152554" y="206464"/>
            <a:ext cx="784945" cy="513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bg>
      <p:bgPr>
        <a:blipFill>
          <a:blip r:embed="rId2"/>
          <a:stretch/>
        </a:blipFill>
        <a:effectLst/>
      </p:bgPr>
    </p:bg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43524" y="249810"/>
            <a:ext cx="3581383" cy="160020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32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92231" y="249811"/>
            <a:ext cx="7626284" cy="59436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8343524" y="1850010"/>
            <a:ext cx="3581383" cy="381158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600">
                <a:solidFill>
                  <a:schemeClr val="bg1"/>
                </a:solidFill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bg>
      <p:bgPr>
        <a:blipFill>
          <a:blip r:embed="rId2"/>
          <a:stretch/>
        </a:blipFill>
        <a:effectLst/>
      </p:bgPr>
    </p:bg>
    <p:spTree>
      <p:nvGrpSpPr>
        <p:cNvPr id="1" name="Group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68448" y="636310"/>
            <a:ext cx="5155659" cy="160020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>
              <a:defRPr sz="32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399245" y="0"/>
            <a:ext cx="5792755" cy="68580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368448" y="2236510"/>
            <a:ext cx="5155659" cy="242975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600">
                <a:solidFill>
                  <a:schemeClr val="bg1"/>
                </a:solidFill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23.05.2024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60978" y="2316410"/>
            <a:ext cx="11270043" cy="250000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для педагогов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Психолого-педагогическое сопровождение семей участников СВО в рамках образовательной организации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4" name="Picture 234"/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373330" y="390601"/>
            <a:ext cx="1007999" cy="100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650CFC-1D1E-D348-52D9-0AC846AA3CC0}"/>
              </a:ext>
            </a:extLst>
          </p:cNvPr>
          <p:cNvSpPr txBox="1"/>
          <p:nvPr/>
        </p:nvSpPr>
        <p:spPr>
          <a:xfrm>
            <a:off x="1381329" y="252969"/>
            <a:ext cx="72081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Свердловской области, реализующее адаптированные основные общеобразовательные программы 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«Верхнетагильский центр психолого-педагогической, медицинской и социальной помощи»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DB883-FF8B-0407-640D-9815DDD5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44DE7-5B14-6CB1-0A1A-3989BA58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94" y="309327"/>
            <a:ext cx="10295965" cy="573594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кризисного вмешательства </a:t>
            </a:r>
            <a:r>
              <a:rPr lang="en-US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endParaRPr lang="ru-RU" sz="3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A7C623DE-B7DF-0891-853B-348648D3EE36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B048C-3BAB-CA3E-F96D-21F51FEE59F5}"/>
              </a:ext>
            </a:extLst>
          </p:cNvPr>
          <p:cNvSpPr txBox="1"/>
          <p:nvPr/>
        </p:nvSpPr>
        <p:spPr>
          <a:xfrm>
            <a:off x="749030" y="1194911"/>
            <a:ext cx="1113817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 краткосрочность, реалистичность, личностная вовлечённость и кризисная помощь</a:t>
            </a:r>
          </a:p>
          <a:p>
            <a:endParaRPr lang="ru-RU" sz="28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вмешательства: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Эмпатический контакт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Безотлагательность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консультанта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целей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Фокусировка на основной проблеме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70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3D163-19F3-F776-9669-5D09A6AD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904C9-235E-E9A6-88AA-8C9BED64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94" y="309327"/>
            <a:ext cx="10295965" cy="573594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Шестиканальная модель </a:t>
            </a:r>
            <a:r>
              <a:rPr lang="en-US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Ph </a:t>
            </a:r>
            <a:endParaRPr lang="ru-RU" sz="3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79B22B82-C7E2-7D4C-F0BC-8E6C0141A077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0D1C8-8D86-1EB3-8870-0DD8DD8B1E3E}"/>
              </a:ext>
            </a:extLst>
          </p:cNvPr>
          <p:cNvSpPr txBox="1"/>
          <p:nvPr/>
        </p:nvSpPr>
        <p:spPr>
          <a:xfrm>
            <a:off x="819497" y="1767006"/>
            <a:ext cx="107475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Когниции (рассудительность)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4C9A63-378E-EF9B-B353-46A25C9B42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895" y="1214977"/>
            <a:ext cx="3871608" cy="44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9CE1-C42D-9587-6D70-EAB50D27E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28DAD-1552-5956-F17A-2EBF47AA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17" y="992560"/>
            <a:ext cx="10295965" cy="7486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- психологически здоровая личность</a:t>
            </a: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2BC894DF-7466-4FAE-8105-23755A68636E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15905-EFB2-E614-3108-CB083874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561" y="1741252"/>
            <a:ext cx="6766876" cy="42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F3CF6-FC70-21F1-09BE-5BCCB0894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B9897-3FFB-286D-0EE6-AFA35149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94" y="243529"/>
            <a:ext cx="10295965" cy="147826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классного руководителя и воспитателя с обучающимися, чьи родители являются участниками (ветеранами) СВО</a:t>
            </a: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C5F57F7E-736E-4EB6-C77B-A1E03402D687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0D1C8-8D86-1EB3-8870-0DD8DD8B1E3E}"/>
              </a:ext>
            </a:extLst>
          </p:cNvPr>
          <p:cNvSpPr txBox="1"/>
          <p:nvPr/>
        </p:nvSpPr>
        <p:spPr>
          <a:xfrm>
            <a:off x="387927" y="1767006"/>
            <a:ext cx="1164705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школы об участии родителей обучающегося в СВО.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педагога, педагога-психолога об участии родителей обучающегося в СВО.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поведением ребенка.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обучающимся, эмоциональная поддержка.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 изменениях в поведении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социальному педагогу, педагогу-психологу.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педагогическая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беседа-консультация с родителями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ребенка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консилиум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составлению индивидуального плана сопровождения ребенка в кризисном состоянии.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индивидуальному плану сопровождения ребенка в кризисном состоянии.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состоянием ребенка и информирование специалистов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результативности, разработанного плана сопровождения.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5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F3CF6-FC70-21F1-09BE-5BCCB0894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B9897-3FFB-286D-0EE6-AFA35149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94" y="243529"/>
            <a:ext cx="10295965" cy="147826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социального педагога с ребенком школьного возраста, родитель которого является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СВО</a:t>
            </a: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C5F57F7E-736E-4EB6-C77B-A1E03402D687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0D1C8-8D86-1EB3-8870-0DD8DD8B1E3E}"/>
              </a:ext>
            </a:extLst>
          </p:cNvPr>
          <p:cNvSpPr txBox="1"/>
          <p:nvPr/>
        </p:nvSpPr>
        <p:spPr>
          <a:xfrm>
            <a:off x="443639" y="2136460"/>
            <a:ext cx="114992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журнал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обучающихся в образовательной организации, чьи родители участвуют в зоне специальной военной операции.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карты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обучающегося группы повышенного психолого-педагогического внимания.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социальной ситуации в семье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специальной военной операции.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междисциплинарного взаимодействия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(семья, педагог-психолог, классный руководитель, администрация школы, педагоги дополнительного образования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4.1* Алгоритм оказания помощи социальным педагогом при психолого-педагогическом сопровождении обучающегося в кризисном состоянии в связи с участием родителя в зоне специальной военной операции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6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F3CF6-FC70-21F1-09BE-5BCCB0894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4">
            <a:extLst>
              <a:ext uri="{FF2B5EF4-FFF2-40B4-BE49-F238E27FC236}">
                <a16:creationId xmlns:a16="http://schemas.microsoft.com/office/drawing/2014/main" id="{C5F57F7E-736E-4EB6-C77B-A1E03402D687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0D1C8-8D86-1EB3-8870-0DD8DD8B1E3E}"/>
              </a:ext>
            </a:extLst>
          </p:cNvPr>
          <p:cNvSpPr txBox="1"/>
          <p:nvPr/>
        </p:nvSpPr>
        <p:spPr>
          <a:xfrm>
            <a:off x="535709" y="-1481"/>
            <a:ext cx="1112981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4.1* Алгоритм оказания помощи социальным педагогом при психолого-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педагогическом сопровождении обучающегося в кризисном состоянии в связи 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родителя в зоне СВО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47743" y="1050108"/>
            <a:ext cx="6188363" cy="135421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Подготовительный этап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 анализ информации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с классным руководителем и педагогами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Установление контакта с ребенком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Выявление потребностей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5154" y="2509871"/>
            <a:ext cx="4553527" cy="10772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2. Организация помощи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Социальная поддержка семьи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Эмоциональная поддержка ребенка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с педагогами и школьным коллективом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6062" y="3690166"/>
            <a:ext cx="4091709" cy="86177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3. Работа с ребенком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Социальная адаптация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Поддержка учебной мотивации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8138" y="4655017"/>
            <a:ext cx="4747556" cy="83099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4. Взаимодействие с семьей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Поддержка родителя (законного представителя)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Привлечение семьи к школьной жизни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2549" y="5589091"/>
            <a:ext cx="5338734" cy="10772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5. Мониторинг ситуации и завершение работы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Отслеживание динамики состояния ребенка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Корректировка плана работы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Завершение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162935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F3CF6-FC70-21F1-09BE-5BCCB0894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B9897-3FFB-286D-0EE6-AFA35149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94" y="243529"/>
            <a:ext cx="10295965" cy="147826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педагога-психолога с ребенком, родитель которого является участником специальной военной операции</a:t>
            </a: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C5F57F7E-736E-4EB6-C77B-A1E03402D687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581" y="1688166"/>
            <a:ext cx="4996874" cy="14773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ситуации семьи ребенка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 с родителями/опекунами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безопасной и доверительной среды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581" y="3436504"/>
            <a:ext cx="4996874" cy="14773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Диагностический этап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эмоционального состояния ребенка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особенностей поведения и общения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чувства безопасности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81" y="5218220"/>
            <a:ext cx="4996874" cy="14773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Коррекционно-развивающий этап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эмоциональной сферой ребенка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безопасности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социального взаимодействия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1636" y="2426830"/>
            <a:ext cx="4996874" cy="120032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Взаимодействие с семьей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родителей/опекунов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родителей техникам поддержки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совместных активностей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1636" y="4653373"/>
            <a:ext cx="4996874" cy="92333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Поддерживающий этап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ребенка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 постоянной основе</a:t>
            </a:r>
          </a:p>
        </p:txBody>
      </p:sp>
      <p:cxnSp>
        <p:nvCxnSpPr>
          <p:cNvPr id="13" name="Прямая со стрелкой 12"/>
          <p:cNvCxnSpPr>
            <a:stCxn id="7" idx="2"/>
            <a:endCxn id="8" idx="0"/>
          </p:cNvCxnSpPr>
          <p:nvPr/>
        </p:nvCxnSpPr>
        <p:spPr>
          <a:xfrm>
            <a:off x="3078018" y="3165494"/>
            <a:ext cx="0" cy="271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  <a:endCxn id="9" idx="0"/>
          </p:cNvCxnSpPr>
          <p:nvPr/>
        </p:nvCxnSpPr>
        <p:spPr>
          <a:xfrm>
            <a:off x="3078018" y="4913832"/>
            <a:ext cx="0" cy="304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  <a:endCxn id="10" idx="1"/>
          </p:cNvCxnSpPr>
          <p:nvPr/>
        </p:nvCxnSpPr>
        <p:spPr>
          <a:xfrm flipV="1">
            <a:off x="5576455" y="3026995"/>
            <a:ext cx="935181" cy="2929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1" idx="0"/>
          </p:cNvCxnSpPr>
          <p:nvPr/>
        </p:nvCxnSpPr>
        <p:spPr>
          <a:xfrm>
            <a:off x="9010073" y="3627159"/>
            <a:ext cx="0" cy="1026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8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9CE1-C42D-9587-6D70-EAB50D27E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28DAD-1552-5956-F17A-2EBF47AA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16" y="1225040"/>
            <a:ext cx="10295965" cy="74869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2BC894DF-7466-4FAE-8105-23755A68636E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искусство, черно-белый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AD53E3E-6660-B303-084A-D52AC68E3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27" y="3036306"/>
            <a:ext cx="1669813" cy="1669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5C059-45A0-02EE-5F07-3E78F670405B}"/>
              </a:ext>
            </a:extLst>
          </p:cNvPr>
          <p:cNvSpPr txBox="1"/>
          <p:nvPr/>
        </p:nvSpPr>
        <p:spPr>
          <a:xfrm>
            <a:off x="4367719" y="2636196"/>
            <a:ext cx="349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</a:p>
        </p:txBody>
      </p:sp>
    </p:spTree>
    <p:extLst>
      <p:ext uri="{BB962C8B-B14F-4D97-AF65-F5344CB8AC3E}">
        <p14:creationId xmlns:p14="http://schemas.microsoft.com/office/powerpoint/2010/main" val="121750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58334" y="136526"/>
            <a:ext cx="10862666" cy="67248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600" dirty="0">
              <a:solidFill>
                <a:srgbClr val="3DB1BD"/>
              </a:solidFill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9298993" y="6356349"/>
            <a:ext cx="2743200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2</a:t>
            </a:r>
          </a:p>
        </p:txBody>
      </p:sp>
      <p:sp>
        <p:nvSpPr>
          <p:cNvPr id="2" name="Содержимое 4">
            <a:extLst>
              <a:ext uri="{FF2B5EF4-FFF2-40B4-BE49-F238E27FC236}">
                <a16:creationId xmlns:a16="http://schemas.microsoft.com/office/drawing/2014/main" id="{4AB8401A-E509-6F93-B6AC-67984667C4E5}"/>
              </a:ext>
            </a:extLst>
          </p:cNvPr>
          <p:cNvSpPr txBox="1">
            <a:spLocks/>
          </p:cNvSpPr>
          <p:nvPr/>
        </p:nvSpPr>
        <p:spPr>
          <a:xfrm>
            <a:off x="701898" y="387823"/>
            <a:ext cx="10302617" cy="505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05353857-C455-0239-64A2-517A53827581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Текст 5">
            <a:extLst>
              <a:ext uri="{FF2B5EF4-FFF2-40B4-BE49-F238E27FC236}">
                <a16:creationId xmlns:a16="http://schemas.microsoft.com/office/drawing/2014/main" id="{AA2ADA27-5818-B53A-64EB-46214063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34" y="1294407"/>
            <a:ext cx="11692647" cy="5236399"/>
          </a:xfrm>
        </p:spPr>
        <p:txBody>
          <a:bodyPr numCol="1"/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и определение тематических направлений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обучающихся и их семей, чьи родители являются участниками СВО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Экстренные и кризисные модели вмешательства педагога-психолога сопровождающего семьи участников СВО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психолого-педагогической помощи семьям участников СВО (для учителей, воспитателей, педагогов-психологов, социальных педагогов)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1D9FA7-B4AC-BA1C-817C-A2E0943A6E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03" b="13055"/>
          <a:stretch/>
        </p:blipFill>
        <p:spPr>
          <a:xfrm>
            <a:off x="8404394" y="4393540"/>
            <a:ext cx="3637799" cy="223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EA9D7C-E98B-F366-0E59-B23A6A3C98E0}"/>
              </a:ext>
            </a:extLst>
          </p:cNvPr>
          <p:cNvSpPr txBox="1"/>
          <p:nvPr/>
        </p:nvSpPr>
        <p:spPr>
          <a:xfrm>
            <a:off x="2271017" y="1953035"/>
            <a:ext cx="6098458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34">
            <a:extLst>
              <a:ext uri="{FF2B5EF4-FFF2-40B4-BE49-F238E27FC236}">
                <a16:creationId xmlns:a16="http://schemas.microsoft.com/office/drawing/2014/main" id="{B8F24BAD-2BA6-B7B4-1421-9590DA107CD6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9583" y="1824403"/>
            <a:ext cx="8562402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«Семья каждого участника должна быть в зоне постоянного внимания, окружена заботой и почетом, на их нужды нужно откликаться сразу, без волокиты» </a:t>
            </a:r>
          </a:p>
          <a:p>
            <a:pPr algn="r">
              <a:spcAft>
                <a:spcPts val="10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Aptos" panose="020B0004020202020204" pitchFamily="34" charset="0"/>
              </a:rPr>
              <a:t>(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Президент России В. В. Путин)</a:t>
            </a:r>
            <a:endParaRPr lang="ru-RU" sz="3600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B063E5-D8C2-3D54-3C5A-DEBD354901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15" y="1294272"/>
            <a:ext cx="3241385" cy="44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8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A3B5-9AD1-8DCC-2103-FBC5F1AA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12B046-4582-0233-7B75-ECA269FE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60" y="136526"/>
            <a:ext cx="10382026" cy="103392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с обучающимися, </a:t>
            </a:r>
            <a:b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чьи родители являются участниками СВО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562B5-E0C5-AEC3-3F27-ADE94FAD361F}"/>
              </a:ext>
            </a:extLst>
          </p:cNvPr>
          <p:cNvSpPr txBox="1"/>
          <p:nvPr/>
        </p:nvSpPr>
        <p:spPr>
          <a:xfrm>
            <a:off x="2271017" y="1953035"/>
            <a:ext cx="6098458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34">
            <a:extLst>
              <a:ext uri="{FF2B5EF4-FFF2-40B4-BE49-F238E27FC236}">
                <a16:creationId xmlns:a16="http://schemas.microsoft.com/office/drawing/2014/main" id="{890BCF61-7AE1-6985-689C-2BF16CFA0FB1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AECCA-1416-DEAB-3934-59B998A27EEB}"/>
              </a:ext>
            </a:extLst>
          </p:cNvPr>
          <p:cNvSpPr/>
          <p:nvPr/>
        </p:nvSpPr>
        <p:spPr>
          <a:xfrm>
            <a:off x="526473" y="1953035"/>
            <a:ext cx="11277600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психоэмоциональных изменений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учебного процесса с учетом психологического сопровождения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ментального здоровья путем сохранения благоприятного климата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оказание экстренной или кризисной помощи, составление схемы коррекции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семей о возможностях сопровождения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62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A3B5-9AD1-8DCC-2103-FBC5F1AA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12B046-4582-0233-7B75-ECA269FE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14" y="388478"/>
            <a:ext cx="10382026" cy="70005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семей участников СВО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562B5-E0C5-AEC3-3F27-ADE94FAD361F}"/>
              </a:ext>
            </a:extLst>
          </p:cNvPr>
          <p:cNvSpPr txBox="1"/>
          <p:nvPr/>
        </p:nvSpPr>
        <p:spPr>
          <a:xfrm>
            <a:off x="2271017" y="1953035"/>
            <a:ext cx="6098458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34">
            <a:extLst>
              <a:ext uri="{FF2B5EF4-FFF2-40B4-BE49-F238E27FC236}">
                <a16:creationId xmlns:a16="http://schemas.microsoft.com/office/drawing/2014/main" id="{890BCF61-7AE1-6985-689C-2BF16CFA0FB1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AECCA-1416-DEAB-3934-59B998A27EEB}"/>
              </a:ext>
            </a:extLst>
          </p:cNvPr>
          <p:cNvSpPr/>
          <p:nvPr/>
        </p:nvSpPr>
        <p:spPr>
          <a:xfrm>
            <a:off x="387927" y="1610050"/>
            <a:ext cx="11277600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Кризисная ситуация -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в которой человек сталкивается с препятствием в реализации важных жизненных целей и не может справиться с этой ситуацией с помощью привычных средств.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кризис;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кризисы утраты и разлуки;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травматические кризисы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кризисы отношений и состояния души;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кризисы смысла жизни;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морально-этические кризисы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657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EA9E-EBA9-2EB8-1272-9BEEE7037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A766C4-B758-CD10-2D9B-3FE06112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14" y="388478"/>
            <a:ext cx="10382026" cy="70005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семей участников СВО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3FA74D-75A9-ACF9-5FD0-F1E98F5B71E9}"/>
              </a:ext>
            </a:extLst>
          </p:cNvPr>
          <p:cNvSpPr txBox="1"/>
          <p:nvPr/>
        </p:nvSpPr>
        <p:spPr>
          <a:xfrm>
            <a:off x="2271017" y="1953035"/>
            <a:ext cx="6098458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34">
            <a:extLst>
              <a:ext uri="{FF2B5EF4-FFF2-40B4-BE49-F238E27FC236}">
                <a16:creationId xmlns:a16="http://schemas.microsoft.com/office/drawing/2014/main" id="{8499E49A-AA48-2199-AFB9-C8F7A00E339B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051646-1104-2BE9-69FA-63B6B3526768}"/>
              </a:ext>
            </a:extLst>
          </p:cNvPr>
          <p:cNvSpPr/>
          <p:nvPr/>
        </p:nvSpPr>
        <p:spPr>
          <a:xfrm>
            <a:off x="438728" y="1216406"/>
            <a:ext cx="115564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и страх за жизнь близкого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стресс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 будущего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коммуникации между родителями и детьми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Психосоматические заболевания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истощение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состояния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Постравматическое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стрессовое расстройство (ПТСР)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410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35554-00D3-D023-256C-7AB3327D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60FB09-F36A-4F89-2887-6F6A7871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14" y="388478"/>
            <a:ext cx="10382026" cy="70005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темы обращений к психологу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75C3A-C1AD-B620-B9DC-51DA589638A5}"/>
              </a:ext>
            </a:extLst>
          </p:cNvPr>
          <p:cNvSpPr txBox="1"/>
          <p:nvPr/>
        </p:nvSpPr>
        <p:spPr>
          <a:xfrm>
            <a:off x="2271017" y="1953035"/>
            <a:ext cx="6098458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34">
            <a:extLst>
              <a:ext uri="{FF2B5EF4-FFF2-40B4-BE49-F238E27FC236}">
                <a16:creationId xmlns:a16="http://schemas.microsoft.com/office/drawing/2014/main" id="{7103DFDD-59E6-B516-953D-2A9FF915EE3C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C9E549-99F2-A36C-0F1F-FDB593CD661C}"/>
              </a:ext>
            </a:extLst>
          </p:cNvPr>
          <p:cNvSpPr/>
          <p:nvPr/>
        </p:nvSpPr>
        <p:spPr>
          <a:xfrm>
            <a:off x="457200" y="1364188"/>
            <a:ext cx="115564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жизненного интереса, депрессия, ощущение безысходности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стрессом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Перестройка ролевой структуры семьи и адаптация к изменившимся жизненным обстоятельствам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Переживание утраты близкого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близких и родственников, пропавших без вести.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коммуникации с бойцом в период его нахождения в зоне СВО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военнослужащего домой из зоны боевых действий.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376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6E3F-787D-7709-1D9D-C3637499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17" y="266418"/>
            <a:ext cx="10295965" cy="53125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Комбатант</a:t>
            </a: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DAE30ED7-325D-037C-462B-B0CA4D43F8E3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3DD90-AA7E-D683-2C0C-0910EF450119}"/>
              </a:ext>
            </a:extLst>
          </p:cNvPr>
          <p:cNvSpPr txBox="1"/>
          <p:nvPr/>
        </p:nvSpPr>
        <p:spPr>
          <a:xfrm>
            <a:off x="536527" y="1371999"/>
            <a:ext cx="60685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Комбатанты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лица, входящие в состав вооруженных сил воюющего государства, имеющих право принимать участие в военных действиях. </a:t>
            </a:r>
          </a:p>
          <a:p>
            <a:pPr algn="just"/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Психотипы: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«Неистовые воины»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«Искатели приключений»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«Победители страха»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«Профессионалы боя»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«Героические убийцы»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«Мародеры-грабители»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A8BB43-4A8E-E43D-B251-18D92F53D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931" y="2125486"/>
            <a:ext cx="4902538" cy="30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05302-3597-54D2-31A6-60E451303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98A0B-5CA0-28EF-D0DA-7D84E3B5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94" y="136525"/>
            <a:ext cx="10295965" cy="1478265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Экстренные и кризисные модели вмешательства </a:t>
            </a:r>
            <a:b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сопровождающего </a:t>
            </a:r>
            <a:b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участников СВО</a:t>
            </a:r>
          </a:p>
        </p:txBody>
      </p:sp>
      <p:pic>
        <p:nvPicPr>
          <p:cNvPr id="3" name="Picture 234">
            <a:extLst>
              <a:ext uri="{FF2B5EF4-FFF2-40B4-BE49-F238E27FC236}">
                <a16:creationId xmlns:a16="http://schemas.microsoft.com/office/drawing/2014/main" id="{FFD7171D-F8D3-7FC0-CC82-5236A81F2DD7}"/>
              </a:ext>
            </a:extLst>
          </p:cNvPr>
          <p:cNvPicPr/>
          <p:nvPr/>
        </p:nvPicPr>
        <p:blipFill>
          <a:blip r:embed="rId2"/>
          <a:srcRect l="8246" t="9481" r="4867" b="-170"/>
          <a:stretch/>
        </p:blipFill>
        <p:spPr>
          <a:xfrm>
            <a:off x="197899" y="136526"/>
            <a:ext cx="1007999" cy="100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972C4-B1CC-E6EA-6DA6-0BF83AC94CCD}"/>
              </a:ext>
            </a:extLst>
          </p:cNvPr>
          <p:cNvSpPr txBox="1"/>
          <p:nvPr/>
        </p:nvSpPr>
        <p:spPr>
          <a:xfrm>
            <a:off x="458707" y="2305615"/>
            <a:ext cx="84411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Модель кризисного вмешательства NOVA;</a:t>
            </a:r>
          </a:p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Шестиканальная модель BASIC </a:t>
            </a:r>
            <a:r>
              <a:rPr lang="ru-RU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Модель предотвращения развития насилия среди учащихся;</a:t>
            </a:r>
          </a:p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Модель работы в чрезвычайных ситуациях.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937B16-EB26-7FCA-4560-EEA2E2E53B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4375" y="4464996"/>
            <a:ext cx="4547625" cy="23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2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38394A"/>
      </a:dk1>
      <a:lt1>
        <a:srgbClr val="FFFFFF"/>
      </a:lt1>
      <a:dk2>
        <a:srgbClr val="0083C7"/>
      </a:dk2>
      <a:lt2>
        <a:srgbClr val="E1EDFF"/>
      </a:lt2>
      <a:accent1>
        <a:srgbClr val="2CB6B8"/>
      </a:accent1>
      <a:accent2>
        <a:srgbClr val="179DC1"/>
      </a:accent2>
      <a:accent3>
        <a:srgbClr val="2BB6FF"/>
      </a:accent3>
      <a:accent4>
        <a:srgbClr val="5BCECE"/>
      </a:accent4>
      <a:accent5>
        <a:srgbClr val="13375B"/>
      </a:accent5>
      <a:accent6>
        <a:srgbClr val="6382C6"/>
      </a:accent6>
      <a:hlink>
        <a:srgbClr val="13375B"/>
      </a:hlink>
      <a:folHlink>
        <a:srgbClr val="954F72"/>
      </a:folHlink>
    </a:clrScheme>
    <a:fontScheme name="Другая 11">
      <a:majorFont>
        <a:latin typeface="Geologica Roman"/>
        <a:ea typeface=""/>
        <a:cs typeface=""/>
      </a:majorFont>
      <a:minorFont>
        <a:latin typeface="Geologica Roman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7429</TotalTime>
  <Words>889</Words>
  <Application>Microsoft Office PowerPoint</Application>
  <DocSecurity>0</DocSecurity>
  <PresentationFormat>Широкоэкранный</PresentationFormat>
  <Paragraphs>139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Courier New</vt:lpstr>
      <vt:lpstr>Times New Roman</vt:lpstr>
      <vt:lpstr>Тема Office</vt:lpstr>
      <vt:lpstr>Вебинар для педагогов «Психолого-педагогическое сопровождение семей участников СВО в рамках образовательной организации»</vt:lpstr>
      <vt:lpstr>Презентация PowerPoint</vt:lpstr>
      <vt:lpstr>Презентация PowerPoint</vt:lpstr>
      <vt:lpstr>Направления работы с обучающимися,  чьи родители являются участниками СВО</vt:lpstr>
      <vt:lpstr>Основные проблемы семей участников СВО</vt:lpstr>
      <vt:lpstr>Основные проблемы семей участников СВО</vt:lpstr>
      <vt:lpstr>Основные темы обращений к психологу</vt:lpstr>
      <vt:lpstr>Комбатант</vt:lpstr>
      <vt:lpstr>Экстренные и кризисные модели вмешательства  педагога-психолога сопровождающего  семьи участников СВО</vt:lpstr>
      <vt:lpstr>Модель кризисного вмешательства NOVA </vt:lpstr>
      <vt:lpstr>Шестиканальная модель BASIC Ph </vt:lpstr>
      <vt:lpstr>Итог - психологически здоровая личность</vt:lpstr>
      <vt:lpstr>Алгоритм действий классного руководителя и воспитателя с обучающимися, чьи родители являются участниками (ветеранами) СВО</vt:lpstr>
      <vt:lpstr>Алгоритм работы социального педагога с ребенком школьного возраста, родитель которого является  участником СВО</vt:lpstr>
      <vt:lpstr>Презентация PowerPoint</vt:lpstr>
      <vt:lpstr>Алгоритм работы педагога-психолога с ребенком, родитель которого является участником специальной военной операции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МО педагогов-психологов  ГО Верхний Тагил, Кировградского ГО «Педагог-психолог – профессия настоящего и будущего»</dc:title>
  <cp:lastModifiedBy>user01</cp:lastModifiedBy>
  <cp:revision>32</cp:revision>
  <dcterms:modified xsi:type="dcterms:W3CDTF">2025-01-29T05:05:55Z</dcterms:modified>
</cp:coreProperties>
</file>