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70" r:id="rId5"/>
    <p:sldId id="278" r:id="rId6"/>
    <p:sldId id="264" r:id="rId7"/>
    <p:sldId id="265" r:id="rId8"/>
    <p:sldId id="261" r:id="rId9"/>
    <p:sldId id="266" r:id="rId10"/>
    <p:sldId id="267" r:id="rId11"/>
    <p:sldId id="272" r:id="rId12"/>
    <p:sldId id="268" r:id="rId13"/>
    <p:sldId id="269" r:id="rId14"/>
    <p:sldId id="274" r:id="rId15"/>
    <p:sldId id="275" r:id="rId16"/>
    <p:sldId id="276" r:id="rId17"/>
    <p:sldId id="277" r:id="rId18"/>
  </p:sldIdLst>
  <p:sldSz cx="12192000" cy="6858000"/>
  <p:notesSz cx="6858000" cy="12192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CDB43DA-5ECA-44F6-B417-3779B0144173}">
          <p14:sldIdLst>
            <p14:sldId id="256"/>
            <p14:sldId id="257"/>
            <p14:sldId id="259"/>
            <p14:sldId id="270"/>
            <p14:sldId id="278"/>
            <p14:sldId id="264"/>
            <p14:sldId id="265"/>
            <p14:sldId id="261"/>
            <p14:sldId id="266"/>
            <p14:sldId id="267"/>
            <p14:sldId id="272"/>
            <p14:sldId id="268"/>
            <p14:sldId id="269"/>
            <p14:sldId id="274"/>
            <p14:sldId id="275"/>
            <p14:sldId id="276"/>
            <p14:sldId id="2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Средний стиль 2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</a:tblBg>
    <a:wholeTbl>
      <a:tcTxStyle>
        <a:fontRef idx="minor"/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/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/>
        <a:schemeClr val="tx1"/>
      </a:tcTxStyle>
      <a:tcStyle>
        <a:tcBdr>
          <a:left>
            <a:ln w="12700">
              <a:solidFill>
                <a:schemeClr val="tx1"/>
              </a:solidFill>
              <a:prstDash val="solid"/>
            </a:ln>
          </a:left>
          <a:right>
            <a:ln w="12700">
              <a:solidFill>
                <a:schemeClr val="tx1"/>
              </a:solidFill>
              <a:prstDash val="solid"/>
            </a:ln>
          </a:right>
          <a:top>
            <a:ln w="12700">
              <a:solidFill>
                <a:schemeClr val="tx1"/>
              </a:solidFill>
              <a:prstDash val="solid"/>
            </a:ln>
          </a:top>
          <a:bottom>
            <a:ln w="12700">
              <a:solidFill>
                <a:schemeClr val="tx1"/>
              </a:solidFill>
              <a:prstDash val="solid"/>
            </a:ln>
          </a:bottom>
          <a:insideH>
            <a:ln w="12700">
              <a:solidFill>
                <a:schemeClr val="tx1"/>
              </a:solidFill>
              <a:prstDash val="solid"/>
            </a:ln>
          </a:insideH>
          <a:insideV>
            <a:ln w="12700">
              <a:solidFill>
                <a:schemeClr val="tx1"/>
              </a:solidFill>
              <a:prstDash val="solid"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/>
        <a:schemeClr val="dk1"/>
      </a:tcTxStyle>
      <a:tcStyle>
        <a:tcBdr>
          <a:left>
            <a:ln w="12700">
              <a:solidFill>
                <a:schemeClr val="accent1"/>
              </a:solidFill>
              <a:prstDash val="solid"/>
            </a:ln>
          </a:left>
          <a:right>
            <a:ln w="12700">
              <a:solidFill>
                <a:schemeClr val="accent1"/>
              </a:solidFill>
              <a:prstDash val="solid"/>
            </a:ln>
          </a:right>
          <a:top>
            <a:ln w="12700">
              <a:solidFill>
                <a:schemeClr val="accent1"/>
              </a:solidFill>
              <a:prstDash val="solid"/>
            </a:ln>
          </a:top>
          <a:bottom>
            <a:ln w="12700">
              <a:solidFill>
                <a:schemeClr val="accent1"/>
              </a:solidFill>
              <a:prstDash val="solid"/>
            </a:ln>
          </a:bottom>
          <a:insideH>
            <a:ln w="12700">
              <a:solidFill>
                <a:schemeClr val="accent1"/>
              </a:solidFill>
              <a:prstDash val="solid"/>
            </a:ln>
          </a:insideH>
          <a:insideV>
            <a:ln w="12700">
              <a:solidFill>
                <a:schemeClr val="accent1"/>
              </a:solidFill>
              <a:prstDash val="solid"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>
              <a:solidFill>
                <a:schemeClr val="accent1"/>
              </a:solidFill>
              <a:prstDash val="solid"/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</a:tblBg>
    <a:wholeTbl>
      <a:tcTxStyle>
        <a:fontRef idx="minor"/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/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blipFill>
          <a:blip r:embed="rId2"/>
          <a:stretch/>
        </a:blipFill>
        <a:effectLst/>
      </p:bgPr>
    </p:bg>
    <p:spTree>
      <p:nvGrpSpPr>
        <p:cNvPr id="1" name="Group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590747" y="1695876"/>
            <a:ext cx="7007257" cy="1818800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defPPr/>
            <a:lvl1pPr lvl="0" algn="l">
              <a:defRPr sz="5400"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109" name="Shape 109"/>
          <p:cNvSpPr txBox="1">
            <a:spLocks noGrp="1"/>
          </p:cNvSpPr>
          <p:nvPr>
            <p:ph type="subTitle" idx="1"/>
          </p:nvPr>
        </p:nvSpPr>
        <p:spPr>
          <a:xfrm>
            <a:off x="590746" y="3630318"/>
            <a:ext cx="7007258" cy="1441302"/>
          </a:xfrm>
          <a:prstGeom prst="rect">
            <a:avLst/>
          </a:prstGeom>
        </p:spPr>
        <p:txBody>
          <a:bodyPr lIns="91440" tIns="45720" rIns="91440" bIns="45720">
            <a:normAutofit/>
          </a:bodyPr>
          <a:lstStyle>
            <a:defPPr/>
            <a:lvl1pPr marL="0" lv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lvl="1" indent="0" algn="ctr">
              <a:buNone/>
              <a:defRPr sz="2000"/>
            </a:lvl2pPr>
            <a:lvl3pPr marL="914400" lvl="2" indent="0" algn="ctr">
              <a:buNone/>
              <a:defRPr sz="1800"/>
            </a:lvl3pPr>
            <a:lvl4pPr marL="1371600" lvl="3" indent="0" algn="ctr">
              <a:buNone/>
              <a:defRPr sz="1600"/>
            </a:lvl4pPr>
            <a:lvl5pPr marL="1828800" lvl="4" indent="0" algn="ctr">
              <a:buNone/>
              <a:defRPr sz="1600"/>
            </a:lvl5pPr>
            <a:lvl6pPr marL="2286000" lvl="5" indent="0" algn="ctr">
              <a:buNone/>
              <a:defRPr sz="1600"/>
            </a:lvl6pPr>
            <a:lvl7pPr marL="2743200" lvl="6" indent="0" algn="ctr">
              <a:buNone/>
              <a:defRPr sz="1600"/>
            </a:lvl7pPr>
            <a:lvl8pPr marL="3200400" lvl="7" indent="0" algn="ctr">
              <a:buNone/>
              <a:defRPr sz="1600"/>
            </a:lvl8pPr>
            <a:lvl9pPr marL="3657600" lvl="8" indent="0" algn="ctr">
              <a:buNone/>
              <a:defRPr sz="1600"/>
            </a:lvl9pPr>
          </a:lstStyle>
          <a:p>
            <a:r>
              <a:t>Образец подзаголовка</a:t>
            </a:r>
          </a:p>
        </p:txBody>
      </p:sp>
      <p:sp>
        <p:nvSpPr>
          <p:cNvPr id="110" name="Shape 1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11" name="Shape 1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sldNum" idx="12"/>
          </p:nvPr>
        </p:nvSpPr>
        <p:spPr>
          <a:xfrm>
            <a:off x="9138501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>
              <a:defRPr>
                <a:solidFill>
                  <a:schemeClr val="bg1"/>
                </a:solidFill>
              </a:defRPr>
            </a:lvl1pPr>
          </a:lstStyle>
          <a:p>
            <a:r>
              <a:t>‹#›</a:t>
            </a:r>
          </a:p>
        </p:txBody>
      </p:sp>
      <p:pic>
        <p:nvPicPr>
          <p:cNvPr id="114" name="Picture 114"/>
          <p:cNvPicPr/>
          <p:nvPr/>
        </p:nvPicPr>
        <p:blipFill>
          <a:blip r:embed="rId3"/>
          <a:stretch/>
        </p:blipFill>
        <p:spPr>
          <a:xfrm>
            <a:off x="8509804" y="353185"/>
            <a:ext cx="3168408" cy="53736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97" name="Shape 19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98" name="Shape 19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99" name="Shape 19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bg>
      <p:bgPr>
        <a:blipFill>
          <a:blip r:embed="rId2"/>
          <a:stretch/>
        </a:blipFill>
        <a:effectLst/>
      </p:bgPr>
    </p:bg>
    <p:spTree>
      <p:nvGrpSpPr>
        <p:cNvPr id="1" name="Group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title"/>
          </p:nvPr>
        </p:nvSpPr>
        <p:spPr>
          <a:xfrm>
            <a:off x="423421" y="365125"/>
            <a:ext cx="9889503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5" name="Shape 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  <p:pic>
        <p:nvPicPr>
          <p:cNvPr id="8" name="Picture 8"/>
          <p:cNvPicPr/>
          <p:nvPr/>
        </p:nvPicPr>
        <p:blipFill>
          <a:blip r:embed="rId3" cstate="print"/>
          <a:stretch/>
        </p:blipFill>
        <p:spPr>
          <a:xfrm>
            <a:off x="11152554" y="222367"/>
            <a:ext cx="784945" cy="5137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Пользовательский макет">
    <p:bg>
      <p:bgPr>
        <a:solidFill>
          <a:schemeClr val="bg1"/>
        </a:solidFill>
        <a:effectLst/>
      </p:bgPr>
    </p:bg>
    <p:spTree>
      <p:nvGrpSpPr>
        <p:cNvPr id="1" name="Group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977352" y="1875934"/>
            <a:ext cx="5533533" cy="3186260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  <p:pic>
        <p:nvPicPr>
          <p:cNvPr id="15" name="Picture 15"/>
          <p:cNvPicPr/>
          <p:nvPr/>
        </p:nvPicPr>
        <p:blipFill>
          <a:blip r:embed="rId2"/>
          <a:stretch/>
        </p:blipFill>
        <p:spPr>
          <a:xfrm>
            <a:off x="-307919" y="1564849"/>
            <a:ext cx="5646246" cy="3415843"/>
          </a:xfrm>
          <a:prstGeom prst="rect">
            <a:avLst/>
          </a:prstGeom>
        </p:spPr>
      </p:pic>
      <p:pic>
        <p:nvPicPr>
          <p:cNvPr id="17" name="Picture 17"/>
          <p:cNvPicPr/>
          <p:nvPr/>
        </p:nvPicPr>
        <p:blipFill>
          <a:blip r:embed="rId3" cstate="print"/>
          <a:stretch/>
        </p:blipFill>
        <p:spPr>
          <a:xfrm>
            <a:off x="11152554" y="222367"/>
            <a:ext cx="784945" cy="5137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Объект с подписью">
    <p:bg>
      <p:bgPr>
        <a:blipFill>
          <a:blip r:embed="rId2"/>
          <a:stretch/>
        </a:blipFill>
        <a:effectLst/>
      </p:bgPr>
    </p:bg>
    <p:spTree>
      <p:nvGrpSpPr>
        <p:cNvPr id="1" name="Group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6023728" y="249810"/>
            <a:ext cx="5901179" cy="1600200"/>
          </a:xfrm>
          <a:prstGeom prst="rect">
            <a:avLst/>
          </a:prstGeom>
        </p:spPr>
        <p:txBody>
          <a:bodyPr lIns="91440" tIns="45720" rIns="91440" bIns="45720" anchor="b"/>
          <a:lstStyle>
            <a:defPPr/>
            <a:lvl1pPr lvl="0">
              <a:defRPr sz="3200"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292231" y="249811"/>
            <a:ext cx="5109328" cy="5943600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5" name="Shape 35"/>
          <p:cNvSpPr txBox="1">
            <a:spLocks noGrp="1"/>
          </p:cNvSpPr>
          <p:nvPr>
            <p:ph type="body" idx="2"/>
          </p:nvPr>
        </p:nvSpPr>
        <p:spPr>
          <a:xfrm>
            <a:off x="6023728" y="1850010"/>
            <a:ext cx="5901179" cy="381158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marL="0" lvl="0" indent="0">
              <a:buNone/>
              <a:defRPr sz="1600">
                <a:solidFill>
                  <a:schemeClr val="bg1"/>
                </a:solidFill>
              </a:defRPr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6" name="Shape 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37" name="Shape 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объект">
    <p:bg>
      <p:bgPr>
        <a:blipFill>
          <a:blip r:embed="rId2"/>
          <a:stretch/>
        </a:blipFill>
        <a:effectLst/>
      </p:bgPr>
    </p:bg>
    <p:spTree>
      <p:nvGrpSpPr>
        <p:cNvPr id="1" name="Group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7118023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 algn="r"/>
          </a:lstStyle>
          <a:p>
            <a:r>
              <a:t>‹#›</a:t>
            </a:r>
          </a:p>
        </p:txBody>
      </p:sp>
      <p:pic>
        <p:nvPicPr>
          <p:cNvPr id="46" name="Picture 46"/>
          <p:cNvPicPr/>
          <p:nvPr/>
        </p:nvPicPr>
        <p:blipFill>
          <a:blip r:embed="rId3" cstate="print"/>
          <a:stretch/>
        </p:blipFill>
        <p:spPr>
          <a:xfrm>
            <a:off x="8514798" y="428199"/>
            <a:ext cx="3104649" cy="52654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Пользовательский макет">
    <p:bg>
      <p:bgPr>
        <a:solidFill>
          <a:srgbClr val="E1EDFF"/>
        </a:solidFill>
        <a:effectLst/>
      </p:bgPr>
    </p:bg>
    <p:spTree>
      <p:nvGrpSpPr>
        <p:cNvPr id="1" name="Group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835950" y="1875934"/>
            <a:ext cx="5533534" cy="3186260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  <p:pic>
        <p:nvPicPr>
          <p:cNvPr id="59" name="Picture 59"/>
          <p:cNvPicPr/>
          <p:nvPr/>
        </p:nvPicPr>
        <p:blipFill>
          <a:blip r:embed="rId2"/>
          <a:stretch/>
        </p:blipFill>
        <p:spPr>
          <a:xfrm>
            <a:off x="-454012" y="160256"/>
            <a:ext cx="4942796" cy="6287678"/>
          </a:xfrm>
          <a:prstGeom prst="rect">
            <a:avLst/>
          </a:prstGeom>
        </p:spPr>
      </p:pic>
      <p:pic>
        <p:nvPicPr>
          <p:cNvPr id="61" name="Picture 61"/>
          <p:cNvPicPr/>
          <p:nvPr/>
        </p:nvPicPr>
        <p:blipFill>
          <a:blip r:embed="rId3" cstate="print"/>
          <a:stretch/>
        </p:blipFill>
        <p:spPr>
          <a:xfrm>
            <a:off x="11152554" y="222367"/>
            <a:ext cx="784945" cy="5137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олько заголовок">
    <p:bg>
      <p:bgPr>
        <a:blipFill>
          <a:blip r:embed="rId2"/>
          <a:stretch/>
        </a:blipFill>
        <a:effectLst/>
      </p:bgPr>
    </p:bg>
    <p:spTree>
      <p:nvGrpSpPr>
        <p:cNvPr id="1" name="Group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838200" y="2165645"/>
            <a:ext cx="10515600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>
              <a:defRPr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64" name="Shape 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65" name="Shape 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  <p:pic>
        <p:nvPicPr>
          <p:cNvPr id="68" name="Picture 68"/>
          <p:cNvPicPr/>
          <p:nvPr/>
        </p:nvPicPr>
        <p:blipFill>
          <a:blip r:embed="rId3"/>
          <a:stretch/>
        </p:blipFill>
        <p:spPr>
          <a:xfrm>
            <a:off x="11032406" y="295752"/>
            <a:ext cx="835825" cy="5470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ый слайд">
    <p:bg>
      <p:bgPr>
        <a:blipFill>
          <a:blip r:embed="rId2"/>
          <a:stretch/>
        </a:blipFill>
        <a:effectLst/>
      </p:bgPr>
    </p:bg>
    <p:spTree>
      <p:nvGrpSpPr>
        <p:cNvPr id="1" name="Group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468198" y="1639315"/>
            <a:ext cx="9043447" cy="1818800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defPPr/>
            <a:lvl1pPr lvl="0" algn="l">
              <a:defRPr sz="5400"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468198" y="3573757"/>
            <a:ext cx="6441649" cy="1441302"/>
          </a:xfrm>
          <a:prstGeom prst="rect">
            <a:avLst/>
          </a:prstGeom>
        </p:spPr>
        <p:txBody>
          <a:bodyPr lIns="91440" tIns="45720" rIns="91440" bIns="45720">
            <a:normAutofit/>
          </a:bodyPr>
          <a:lstStyle>
            <a:defPPr/>
            <a:lvl1pPr marL="0" lv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lvl="1" indent="0" algn="ctr">
              <a:buNone/>
              <a:defRPr sz="2000"/>
            </a:lvl2pPr>
            <a:lvl3pPr marL="914400" lvl="2" indent="0" algn="ctr">
              <a:buNone/>
              <a:defRPr sz="1800"/>
            </a:lvl3pPr>
            <a:lvl4pPr marL="1371600" lvl="3" indent="0" algn="ctr">
              <a:buNone/>
              <a:defRPr sz="1600"/>
            </a:lvl4pPr>
            <a:lvl5pPr marL="1828800" lvl="4" indent="0" algn="ctr">
              <a:buNone/>
              <a:defRPr sz="1600"/>
            </a:lvl5pPr>
            <a:lvl6pPr marL="2286000" lvl="5" indent="0" algn="ctr">
              <a:buNone/>
              <a:defRPr sz="1600"/>
            </a:lvl6pPr>
            <a:lvl7pPr marL="2743200" lvl="6" indent="0" algn="ctr">
              <a:buNone/>
              <a:defRPr sz="1600"/>
            </a:lvl7pPr>
            <a:lvl8pPr marL="3200400" lvl="7" indent="0" algn="ctr">
              <a:buNone/>
              <a:defRPr sz="1600"/>
            </a:lvl8pPr>
            <a:lvl9pPr marL="3657600" lvl="8" indent="0" algn="ctr">
              <a:buNone/>
              <a:defRPr sz="1600"/>
            </a:lvl9pPr>
          </a:lstStyle>
          <a:p>
            <a:r>
              <a:t>Образец подзаголовка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9138501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>
              <a:defRPr>
                <a:solidFill>
                  <a:schemeClr val="bg1"/>
                </a:solidFill>
              </a:defRPr>
            </a:lvl1pPr>
          </a:lstStyle>
          <a:p>
            <a:r>
              <a:t>‹#›</a:t>
            </a:r>
          </a:p>
        </p:txBody>
      </p:sp>
      <p:pic>
        <p:nvPicPr>
          <p:cNvPr id="76" name="Picture 76"/>
          <p:cNvPicPr/>
          <p:nvPr/>
        </p:nvPicPr>
        <p:blipFill>
          <a:blip r:embed="rId3"/>
          <a:stretch/>
        </p:blipFill>
        <p:spPr>
          <a:xfrm>
            <a:off x="468198" y="431308"/>
            <a:ext cx="3168408" cy="5373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Объект с подписью">
    <p:bg>
      <p:bgPr>
        <a:blipFill>
          <a:blip r:embed="rId2"/>
          <a:stretch/>
        </a:blipFill>
        <a:effectLst/>
      </p:bgPr>
    </p:bg>
    <p:spTree>
      <p:nvGrpSpPr>
        <p:cNvPr id="1" name="Group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5995448" y="249810"/>
            <a:ext cx="5929460" cy="1600200"/>
          </a:xfrm>
          <a:prstGeom prst="rect">
            <a:avLst/>
          </a:prstGeom>
        </p:spPr>
        <p:txBody>
          <a:bodyPr lIns="91440" tIns="45720" rIns="91440" bIns="45720" anchor="b"/>
          <a:lstStyle>
            <a:defPPr/>
            <a:lvl1pPr lvl="0">
              <a:defRPr sz="3200"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292231" y="249811"/>
            <a:ext cx="5165889" cy="5943600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03" name="Shape 103"/>
          <p:cNvSpPr txBox="1">
            <a:spLocks noGrp="1"/>
          </p:cNvSpPr>
          <p:nvPr>
            <p:ph type="body" idx="2"/>
          </p:nvPr>
        </p:nvSpPr>
        <p:spPr>
          <a:xfrm>
            <a:off x="5995448" y="1850010"/>
            <a:ext cx="5929460" cy="381158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marL="0" lvl="0" indent="0">
              <a:buNone/>
              <a:defRPr sz="1600">
                <a:solidFill>
                  <a:schemeClr val="bg1"/>
                </a:solidFill>
              </a:defRPr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05" name="Shape 10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>
          <a:blip r:embed="rId2"/>
          <a:stretch/>
        </a:blipFill>
        <a:effectLst/>
      </p:bgPr>
    </p:bg>
    <p:spTree>
      <p:nvGrpSpPr>
        <p:cNvPr id="1" name="Group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380456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 algn="r"/>
          </a:lstStyle>
          <a:p>
            <a:r>
              <a:t>‹#›</a:t>
            </a:r>
          </a:p>
        </p:txBody>
      </p:sp>
      <p:pic>
        <p:nvPicPr>
          <p:cNvPr id="25" name="Picture 25"/>
          <p:cNvPicPr/>
          <p:nvPr/>
        </p:nvPicPr>
        <p:blipFill>
          <a:blip r:embed="rId3" cstate="print"/>
          <a:stretch/>
        </p:blipFill>
        <p:spPr>
          <a:xfrm>
            <a:off x="11152554" y="222367"/>
            <a:ext cx="784945" cy="5137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Пустой слайд">
    <p:bg>
      <p:bgPr>
        <a:solidFill>
          <a:schemeClr val="bg1"/>
        </a:solidFill>
        <a:effectLst/>
      </p:bgPr>
    </p:bg>
    <p:spTree>
      <p:nvGrpSpPr>
        <p:cNvPr id="1" name="Group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17" name="Shape 1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Group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23.05.2024</a:t>
            </a:r>
          </a:p>
        </p:txBody>
      </p:sp>
      <p:sp>
        <p:nvSpPr>
          <p:cNvPr id="130" name="Shape 13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Заголовок и объект">
    <p:bg>
      <p:bgPr>
        <a:blipFill>
          <a:blip r:embed="rId2" cstate="print"/>
          <a:stretch/>
        </a:blipFill>
        <a:effectLst/>
      </p:bgPr>
    </p:bg>
    <p:spTree>
      <p:nvGrpSpPr>
        <p:cNvPr id="1" name="Group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7118023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34" name="Shape 1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35" name="Shape 1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 algn="r"/>
          </a:lstStyle>
          <a:p>
            <a:r>
              <a:t>‹#›</a:t>
            </a:r>
          </a:p>
        </p:txBody>
      </p:sp>
      <p:pic>
        <p:nvPicPr>
          <p:cNvPr id="138" name="Picture 138"/>
          <p:cNvPicPr/>
          <p:nvPr/>
        </p:nvPicPr>
        <p:blipFill>
          <a:blip r:embed="rId3" cstate="print"/>
          <a:stretch/>
        </p:blipFill>
        <p:spPr>
          <a:xfrm>
            <a:off x="8514798" y="428199"/>
            <a:ext cx="3104649" cy="52654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Только заголовок">
    <p:bg>
      <p:bgPr>
        <a:blipFill>
          <a:blip r:embed="rId2" cstate="print"/>
          <a:stretch/>
        </a:blipFill>
        <a:effectLst/>
      </p:bgPr>
    </p:bg>
    <p:spTree>
      <p:nvGrpSpPr>
        <p:cNvPr id="1" name="Group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838200" y="1656597"/>
            <a:ext cx="5835977" cy="266087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>
              <a:defRPr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141" name="Shape 1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42" name="Shape 1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  <p:pic>
        <p:nvPicPr>
          <p:cNvPr id="145" name="Picture 145"/>
          <p:cNvPicPr/>
          <p:nvPr/>
        </p:nvPicPr>
        <p:blipFill>
          <a:blip r:embed="rId3"/>
          <a:stretch/>
        </p:blipFill>
        <p:spPr>
          <a:xfrm>
            <a:off x="332353" y="295752"/>
            <a:ext cx="835826" cy="5470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Только заголовок">
    <p:bg>
      <p:bgPr>
        <a:blipFill>
          <a:blip r:embed="rId2" cstate="print"/>
          <a:stretch/>
        </a:blipFill>
        <a:effectLst/>
      </p:bgPr>
    </p:bg>
    <p:spTree>
      <p:nvGrpSpPr>
        <p:cNvPr id="1" name="Group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title"/>
          </p:nvPr>
        </p:nvSpPr>
        <p:spPr>
          <a:xfrm>
            <a:off x="838200" y="1656597"/>
            <a:ext cx="5835977" cy="266087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>
              <a:defRPr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159" name="Shape 1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60" name="Shape 1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61" name="Shape 1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  <p:pic>
        <p:nvPicPr>
          <p:cNvPr id="163" name="Picture 163"/>
          <p:cNvPicPr/>
          <p:nvPr/>
        </p:nvPicPr>
        <p:blipFill>
          <a:blip r:embed="rId3"/>
          <a:stretch/>
        </p:blipFill>
        <p:spPr>
          <a:xfrm>
            <a:off x="332353" y="295752"/>
            <a:ext cx="835826" cy="5470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Объект с подписью">
    <p:bg>
      <p:bgPr>
        <a:blipFill>
          <a:blip r:embed="rId2"/>
          <a:stretch/>
        </a:blipFill>
        <a:effectLst/>
      </p:bgPr>
    </p:bg>
    <p:spTree>
      <p:nvGrpSpPr>
        <p:cNvPr id="1" name="Group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8371002" y="249810"/>
            <a:ext cx="3553905" cy="1600200"/>
          </a:xfrm>
          <a:prstGeom prst="rect">
            <a:avLst/>
          </a:prstGeom>
        </p:spPr>
        <p:txBody>
          <a:bodyPr lIns="91440" tIns="45720" rIns="91440" bIns="45720" anchor="b"/>
          <a:lstStyle>
            <a:defPPr/>
            <a:lvl1pPr lvl="0">
              <a:defRPr sz="3200"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292231" y="249811"/>
            <a:ext cx="7532016" cy="5943600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8371002" y="1850010"/>
            <a:ext cx="3553905" cy="381158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marL="0" lvl="0" indent="0">
              <a:buNone/>
              <a:defRPr sz="1600">
                <a:solidFill>
                  <a:schemeClr val="bg1"/>
                </a:solidFill>
              </a:defRPr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68" name="Shape 1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69" name="Shape 1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70" name="Shape 1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Два объекта">
    <p:bg>
      <p:bgPr>
        <a:blipFill>
          <a:blip r:embed="rId2"/>
          <a:stretch/>
        </a:blipFill>
        <a:effectLst/>
      </p:bgPr>
    </p:bg>
    <p:spTree>
      <p:nvGrpSpPr>
        <p:cNvPr id="1" name="Group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606699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74" name="Shape 17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75" name="Shape 1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76" name="Shape 1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77" name="Shape 177"/>
          <p:cNvSpPr txBox="1">
            <a:spLocks noGrp="1"/>
          </p:cNvSpPr>
          <p:nvPr>
            <p:ph type="sldNum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 algn="r"/>
          </a:lstStyle>
          <a:p>
            <a:r>
              <a:t>‹#›</a:t>
            </a:r>
          </a:p>
        </p:txBody>
      </p:sp>
      <p:pic>
        <p:nvPicPr>
          <p:cNvPr id="179" name="Picture 179"/>
          <p:cNvPicPr/>
          <p:nvPr/>
        </p:nvPicPr>
        <p:blipFill>
          <a:blip r:embed="rId3" cstate="print"/>
          <a:stretch/>
        </p:blipFill>
        <p:spPr>
          <a:xfrm>
            <a:off x="346732" y="365125"/>
            <a:ext cx="784945" cy="5137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раздела">
    <p:bg>
      <p:bgPr>
        <a:blipFill>
          <a:blip r:embed="rId2"/>
          <a:stretch/>
        </a:blipFill>
        <a:effectLst/>
      </p:bgPr>
    </p:bg>
    <p:spTree>
      <p:nvGrpSpPr>
        <p:cNvPr id="1" name="Group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lIns="91440" tIns="45720" rIns="91440" bIns="45720" anchor="b"/>
          <a:lstStyle>
            <a:defPPr/>
            <a:lvl1pPr lvl="0"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marL="0" lv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84" name="Shape 1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 algn="r"/>
          </a:lstStyle>
          <a:p>
            <a:r>
              <a:t>‹#›</a:t>
            </a:r>
          </a:p>
        </p:txBody>
      </p:sp>
      <p:pic>
        <p:nvPicPr>
          <p:cNvPr id="187" name="Picture 187"/>
          <p:cNvPicPr/>
          <p:nvPr/>
        </p:nvPicPr>
        <p:blipFill>
          <a:blip r:embed="rId3" cstate="print"/>
          <a:stretch/>
        </p:blipFill>
        <p:spPr>
          <a:xfrm>
            <a:off x="8514798" y="428199"/>
            <a:ext cx="3104649" cy="52654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Заголовок раздела">
    <p:bg>
      <p:bgPr>
        <a:blipFill>
          <a:blip r:embed="rId2"/>
          <a:stretch/>
        </a:blipFill>
        <a:effectLst/>
      </p:bgPr>
    </p:bg>
    <p:spTree>
      <p:nvGrpSpPr>
        <p:cNvPr id="1" name="Group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511338" y="503107"/>
            <a:ext cx="10515600" cy="2852737"/>
          </a:xfrm>
          <a:prstGeom prst="rect">
            <a:avLst/>
          </a:prstGeom>
        </p:spPr>
        <p:txBody>
          <a:bodyPr lIns="91440" tIns="45720" rIns="91440" bIns="45720" anchor="b"/>
          <a:lstStyle>
            <a:defPPr/>
            <a:lvl1pPr lvl="0">
              <a:defRPr sz="6000"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511338" y="3382832"/>
            <a:ext cx="10515600" cy="1500187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marL="0" lvl="0" indent="0">
              <a:buNone/>
              <a:defRPr sz="2400">
                <a:solidFill>
                  <a:schemeClr val="bg1"/>
                </a:solidFill>
              </a:defRPr>
            </a:lvl1pPr>
            <a:lvl2pPr marL="457200" lvl="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91" name="Shape 19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92" name="Shape 19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93" name="Shape 19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Заголовок и объект">
    <p:bg>
      <p:bgPr>
        <a:blipFill>
          <a:blip r:embed="rId2" cstate="print"/>
          <a:stretch/>
        </a:blipFill>
        <a:effectLst/>
      </p:bgPr>
    </p:bg>
    <p:spTree>
      <p:nvGrpSpPr>
        <p:cNvPr id="1" name="Group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7118023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10" name="Shape 2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211" name="Shape 2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212" name="Shape 212"/>
          <p:cNvSpPr txBox="1">
            <a:spLocks noGrp="1"/>
          </p:cNvSpPr>
          <p:nvPr>
            <p:ph type="sldNum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 algn="r"/>
          </a:lstStyle>
          <a:p>
            <a:r>
              <a:t>‹#›</a:t>
            </a:r>
          </a:p>
        </p:txBody>
      </p:sp>
      <p:pic>
        <p:nvPicPr>
          <p:cNvPr id="214" name="Picture 214"/>
          <p:cNvPicPr/>
          <p:nvPr/>
        </p:nvPicPr>
        <p:blipFill>
          <a:blip r:embed="rId3" cstate="print"/>
          <a:stretch/>
        </p:blipFill>
        <p:spPr>
          <a:xfrm>
            <a:off x="8514798" y="428199"/>
            <a:ext cx="3104649" cy="52654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bg>
      <p:bgPr>
        <a:blipFill>
          <a:blip r:embed="rId2"/>
          <a:stretch/>
        </a:blipFill>
        <a:effectLst/>
      </p:bgPr>
    </p:bg>
    <p:spTree>
      <p:nvGrpSpPr>
        <p:cNvPr id="1" name="Group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lIns="91440" tIns="45720" rIns="91440" bIns="45720" anchor="b"/>
          <a:lstStyle>
            <a:defPPr/>
            <a:lvl1pPr lvl="0"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marL="0" lv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22" name="Shape 1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23" name="Shape 1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 algn="r"/>
          </a:lstStyle>
          <a:p>
            <a:r>
              <a:t>‹#›</a:t>
            </a:r>
          </a:p>
        </p:txBody>
      </p:sp>
      <p:pic>
        <p:nvPicPr>
          <p:cNvPr id="126" name="Picture 126"/>
          <p:cNvPicPr/>
          <p:nvPr/>
        </p:nvPicPr>
        <p:blipFill>
          <a:blip r:embed="rId3" cstate="print"/>
          <a:stretch/>
        </p:blipFill>
        <p:spPr>
          <a:xfrm>
            <a:off x="8667198" y="373866"/>
            <a:ext cx="3104649" cy="5265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Только заголовок">
    <p:bg>
      <p:bgPr>
        <a:blipFill>
          <a:blip r:embed="rId2"/>
          <a:stretch/>
        </a:blipFill>
        <a:effectLst/>
      </p:bgPr>
    </p:bg>
    <p:spTree>
      <p:nvGrpSpPr>
        <p:cNvPr id="1" name="Group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title"/>
          </p:nvPr>
        </p:nvSpPr>
        <p:spPr>
          <a:xfrm>
            <a:off x="838200" y="1656597"/>
            <a:ext cx="5835977" cy="266087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>
              <a:defRPr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217" name="Shape 2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218" name="Shape 2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219" name="Shape 2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  <p:pic>
        <p:nvPicPr>
          <p:cNvPr id="221" name="Picture 221"/>
          <p:cNvPicPr/>
          <p:nvPr/>
        </p:nvPicPr>
        <p:blipFill>
          <a:blip r:embed="rId3"/>
          <a:stretch/>
        </p:blipFill>
        <p:spPr>
          <a:xfrm>
            <a:off x="332353" y="295752"/>
            <a:ext cx="835826" cy="5470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Два объекта">
    <p:bg>
      <p:bgPr>
        <a:blipFill>
          <a:blip r:embed="rId2"/>
          <a:stretch/>
        </a:blipFill>
        <a:effectLst/>
      </p:bgPr>
    </p:bg>
    <p:spTree>
      <p:nvGrpSpPr>
        <p:cNvPr id="1" name="Group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465297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25" name="Shape 22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26" name="Shape 2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227" name="Shape 2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228" name="Shape 228"/>
          <p:cNvSpPr txBox="1">
            <a:spLocks noGrp="1"/>
          </p:cNvSpPr>
          <p:nvPr>
            <p:ph type="sldNum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 algn="r"/>
          </a:lstStyle>
          <a:p>
            <a:r>
              <a:t>‹#›</a:t>
            </a:r>
          </a:p>
        </p:txBody>
      </p:sp>
      <p:pic>
        <p:nvPicPr>
          <p:cNvPr id="230" name="Picture 230"/>
          <p:cNvPicPr/>
          <p:nvPr/>
        </p:nvPicPr>
        <p:blipFill>
          <a:blip r:embed="rId3" cstate="print"/>
          <a:stretch/>
        </p:blipFill>
        <p:spPr>
          <a:xfrm>
            <a:off x="11152554" y="206464"/>
            <a:ext cx="784945" cy="5137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bg>
      <p:bgPr>
        <a:blipFill>
          <a:blip r:embed="rId2"/>
          <a:stretch/>
        </a:blipFill>
        <a:effectLst/>
      </p:bgPr>
    </p:bg>
    <p:spTree>
      <p:nvGrpSpPr>
        <p:cNvPr id="1" name="Group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838200" y="2165645"/>
            <a:ext cx="10515600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89" name="Shape 8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sldNum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 algn="r"/>
          </a:lstStyle>
          <a:p>
            <a:r>
              <a:t>‹#›</a:t>
            </a:r>
          </a:p>
        </p:txBody>
      </p:sp>
      <p:pic>
        <p:nvPicPr>
          <p:cNvPr id="92" name="Picture 92"/>
          <p:cNvPicPr/>
          <p:nvPr/>
        </p:nvPicPr>
        <p:blipFill>
          <a:blip r:embed="rId3" cstate="print"/>
          <a:stretch/>
        </p:blipFill>
        <p:spPr>
          <a:xfrm>
            <a:off x="11152554" y="206464"/>
            <a:ext cx="784945" cy="5137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bg>
      <p:bgPr>
        <a:blipFill>
          <a:blip r:embed="rId2"/>
          <a:stretch/>
        </a:blipFill>
        <a:effectLst/>
      </p:bgPr>
    </p:bg>
    <p:spTree>
      <p:nvGrpSpPr>
        <p:cNvPr id="1" name="Group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606699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 algn="r"/>
          </a:lstStyle>
          <a:p>
            <a:r>
              <a:t>‹#›</a:t>
            </a:r>
          </a:p>
        </p:txBody>
      </p:sp>
      <p:pic>
        <p:nvPicPr>
          <p:cNvPr id="85" name="Picture 85"/>
          <p:cNvPicPr/>
          <p:nvPr/>
        </p:nvPicPr>
        <p:blipFill>
          <a:blip r:embed="rId3" cstate="print"/>
          <a:stretch/>
        </p:blipFill>
        <p:spPr>
          <a:xfrm>
            <a:off x="11152554" y="206464"/>
            <a:ext cx="784945" cy="5137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>
          <a:blip r:embed="rId2"/>
          <a:stretch/>
        </a:blipFill>
        <a:effectLst/>
      </p:bgPr>
    </p:bg>
    <p:spTree>
      <p:nvGrpSpPr>
        <p:cNvPr id="1" name="Group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  <p:pic>
        <p:nvPicPr>
          <p:cNvPr id="52" name="Picture 52"/>
          <p:cNvPicPr/>
          <p:nvPr/>
        </p:nvPicPr>
        <p:blipFill>
          <a:blip r:embed="rId3"/>
          <a:stretch/>
        </p:blipFill>
        <p:spPr>
          <a:xfrm>
            <a:off x="11032406" y="295752"/>
            <a:ext cx="835825" cy="5470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bg>
      <p:bgPr>
        <a:blipFill>
          <a:blip r:embed="rId2"/>
          <a:stretch/>
        </a:blipFill>
        <a:effectLst/>
      </p:bgPr>
    </p:bg>
    <p:spTree>
      <p:nvGrpSpPr>
        <p:cNvPr id="1" name="Group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9482563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1"/>
          </a:xfrm>
          <a:prstGeom prst="rect">
            <a:avLst/>
          </a:prstGeom>
        </p:spPr>
        <p:txBody>
          <a:bodyPr lIns="91440" tIns="45720" rIns="91440" bIns="45720"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49" name="Shape 14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50" name="Shape 15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7" cy="823911"/>
          </a:xfrm>
          <a:prstGeom prst="rect">
            <a:avLst/>
          </a:prstGeom>
        </p:spPr>
        <p:txBody>
          <a:bodyPr lIns="91440" tIns="45720" rIns="91440" bIns="45720"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51" name="Shape 15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7" cy="368458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52" name="Shape 1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53" name="Shape 1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 algn="r"/>
          </a:lstStyle>
          <a:p>
            <a:r>
              <a:t>‹#›</a:t>
            </a:r>
          </a:p>
        </p:txBody>
      </p:sp>
      <p:pic>
        <p:nvPicPr>
          <p:cNvPr id="156" name="Picture 156"/>
          <p:cNvPicPr/>
          <p:nvPr/>
        </p:nvPicPr>
        <p:blipFill>
          <a:blip r:embed="rId3" cstate="print"/>
          <a:stretch/>
        </p:blipFill>
        <p:spPr>
          <a:xfrm>
            <a:off x="11152554" y="206464"/>
            <a:ext cx="784945" cy="5137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bg>
      <p:bgPr>
        <a:blipFill>
          <a:blip r:embed="rId2"/>
          <a:stretch/>
        </a:blipFill>
        <a:effectLst/>
      </p:bgPr>
    </p:bg>
    <p:spTree>
      <p:nvGrpSpPr>
        <p:cNvPr id="1" name="Group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8343524" y="249810"/>
            <a:ext cx="3581383" cy="1600200"/>
          </a:xfrm>
          <a:prstGeom prst="rect">
            <a:avLst/>
          </a:prstGeom>
        </p:spPr>
        <p:txBody>
          <a:bodyPr lIns="91440" tIns="45720" rIns="91440" bIns="45720" anchor="b"/>
          <a:lstStyle>
            <a:defPPr/>
            <a:lvl1pPr lvl="0">
              <a:defRPr sz="3200"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292231" y="249811"/>
            <a:ext cx="7626284" cy="5943600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96" name="Shape 96"/>
          <p:cNvSpPr txBox="1">
            <a:spLocks noGrp="1"/>
          </p:cNvSpPr>
          <p:nvPr>
            <p:ph type="body" idx="2"/>
          </p:nvPr>
        </p:nvSpPr>
        <p:spPr>
          <a:xfrm>
            <a:off x="8343524" y="1850010"/>
            <a:ext cx="3581383" cy="381158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marL="0" lvl="0" indent="0">
              <a:buNone/>
              <a:defRPr sz="1600">
                <a:solidFill>
                  <a:schemeClr val="bg1"/>
                </a:solidFill>
              </a:defRPr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97" name="Shape 9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bg>
      <p:bgPr>
        <a:blipFill>
          <a:blip r:embed="rId2"/>
          <a:stretch/>
        </a:blipFill>
        <a:effectLst/>
      </p:bgPr>
    </p:bg>
    <p:spTree>
      <p:nvGrpSpPr>
        <p:cNvPr id="1" name="Group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title"/>
          </p:nvPr>
        </p:nvSpPr>
        <p:spPr>
          <a:xfrm>
            <a:off x="368448" y="636310"/>
            <a:ext cx="5155659" cy="1600200"/>
          </a:xfrm>
          <a:prstGeom prst="rect">
            <a:avLst/>
          </a:prstGeom>
        </p:spPr>
        <p:txBody>
          <a:bodyPr lIns="91440" tIns="45720" rIns="91440" bIns="45720" anchor="b"/>
          <a:lstStyle>
            <a:defPPr/>
            <a:lvl1pPr lvl="0">
              <a:defRPr sz="3200"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6399245" y="0"/>
            <a:ext cx="5792755" cy="6858000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endParaRPr/>
          </a:p>
        </p:txBody>
      </p:sp>
      <p:sp>
        <p:nvSpPr>
          <p:cNvPr id="203" name="Shape 203"/>
          <p:cNvSpPr txBox="1">
            <a:spLocks noGrp="1"/>
          </p:cNvSpPr>
          <p:nvPr>
            <p:ph type="body" idx="2"/>
          </p:nvPr>
        </p:nvSpPr>
        <p:spPr>
          <a:xfrm>
            <a:off x="368448" y="2236510"/>
            <a:ext cx="5155659" cy="242975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marL="0" lvl="0" indent="0">
              <a:buNone/>
              <a:defRPr sz="1600">
                <a:solidFill>
                  <a:schemeClr val="bg1"/>
                </a:solidFill>
              </a:defRPr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204" name="Shape 20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205" name="Shape 20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206" name="Shape 20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3"/>
          <a:stretch/>
        </a:blipFill>
        <a:effectLst/>
      </p:bgPr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</p:sldLayoutIdLst>
  <p:txStyles>
    <p:titleStyle>
      <a:defPPr/>
      <a:lvl1pPr lvl="0" algn="l">
        <a:lnSpc>
          <a:spcPct val="90000"/>
        </a:lnSpc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228600" lvl="0" indent="-228600" algn="l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title"/>
          </p:nvPr>
        </p:nvSpPr>
        <p:spPr>
          <a:xfrm>
            <a:off x="460978" y="2316410"/>
            <a:ext cx="11270043" cy="2500009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 для педагогов</a:t>
            </a:r>
            <a:br>
              <a:rPr lang="ru-RU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«</a:t>
            </a:r>
            <a:r>
              <a:rPr lang="ru-RU" sz="4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Психолого-педагогическое сопровождение семей участников СВО в рамках образовательной организации</a:t>
            </a:r>
            <a:r>
              <a:rPr lang="ru-RU" sz="44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»</a:t>
            </a:r>
            <a:endParaRPr lang="ru-RU" sz="4000" dirty="0">
              <a:solidFill>
                <a:schemeClr val="accent6">
                  <a:lumMod val="5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4" name="Picture 234"/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373330" y="390601"/>
            <a:ext cx="1007999" cy="100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650CFC-1D1E-D348-52D9-0AC846AA3CC0}"/>
              </a:ext>
            </a:extLst>
          </p:cNvPr>
          <p:cNvSpPr txBox="1"/>
          <p:nvPr/>
        </p:nvSpPr>
        <p:spPr>
          <a:xfrm>
            <a:off x="1381329" y="252969"/>
            <a:ext cx="720819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Свердловской области, реализующее адаптированные основные общеобразовательные программы </a:t>
            </a:r>
          </a:p>
          <a:p>
            <a:pPr algn="ctr"/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«Верхнетагильский центр психолого-педагогической, медицинской и социальной помощи»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DB883-FF8B-0407-640D-9815DDD59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E44DE7-5B14-6CB1-0A1A-3989BA580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294" y="309327"/>
            <a:ext cx="10295965" cy="573594"/>
          </a:xfrm>
        </p:spPr>
        <p:txBody>
          <a:bodyPr/>
          <a:lstStyle/>
          <a:p>
            <a:pPr algn="ctr"/>
            <a:r>
              <a:rPr lang="ru-RU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кризисного вмешательства </a:t>
            </a:r>
            <a:r>
              <a:rPr lang="en-US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NOVA </a:t>
            </a:r>
            <a:endParaRPr lang="ru-RU" sz="30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34">
            <a:extLst>
              <a:ext uri="{FF2B5EF4-FFF2-40B4-BE49-F238E27FC236}">
                <a16:creationId xmlns:a16="http://schemas.microsoft.com/office/drawing/2014/main" id="{A7C623DE-B7DF-0891-853B-348648D3EE36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AB048C-3BAB-CA3E-F96D-21F51FEE59F5}"/>
              </a:ext>
            </a:extLst>
          </p:cNvPr>
          <p:cNvSpPr txBox="1"/>
          <p:nvPr/>
        </p:nvSpPr>
        <p:spPr>
          <a:xfrm>
            <a:off x="749030" y="1194911"/>
            <a:ext cx="11138170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i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Принципы: краткосрочность, реалистичность, личностная вовлечённость и кризисная помощь</a:t>
            </a:r>
          </a:p>
          <a:p>
            <a:endParaRPr lang="ru-RU" sz="2800" i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вмешательства: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Эмпатический контакт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Безотлагательность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Активность консультанта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Ограничение целей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Фокусировка на основной проблеме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707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3D163-19F3-F776-9669-5D09A6AD0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E904C9-235E-E9A6-88AA-8C9BED64A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294" y="309327"/>
            <a:ext cx="10295965" cy="573594"/>
          </a:xfrm>
        </p:spPr>
        <p:txBody>
          <a:bodyPr/>
          <a:lstStyle/>
          <a:p>
            <a:pPr algn="ctr"/>
            <a:r>
              <a:rPr lang="ru-RU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Шестиканальная модель </a:t>
            </a:r>
            <a:r>
              <a:rPr lang="en-US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BASIC Ph </a:t>
            </a:r>
            <a:endParaRPr lang="ru-RU" sz="30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34">
            <a:extLst>
              <a:ext uri="{FF2B5EF4-FFF2-40B4-BE49-F238E27FC236}">
                <a16:creationId xmlns:a16="http://schemas.microsoft.com/office/drawing/2014/main" id="{79B22B82-C7E2-7D4C-F0BC-8E6C0141A077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E0D1C8-8D86-1EB3-8870-0DD8DD8B1E3E}"/>
              </a:ext>
            </a:extLst>
          </p:cNvPr>
          <p:cNvSpPr txBox="1"/>
          <p:nvPr/>
        </p:nvSpPr>
        <p:spPr>
          <a:xfrm>
            <a:off x="819497" y="1767006"/>
            <a:ext cx="10747557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20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Вера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Воображение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Когниции (рассудительность)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активность </a:t>
            </a:r>
            <a:endParaRPr lang="ru-RU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4C9A63-378E-EF9B-B353-46A25C9B426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00895" y="1214977"/>
            <a:ext cx="3871608" cy="442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62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49CE1-C42D-9587-6D70-EAB50D27E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128DAD-1552-5956-F17A-2EBF47AA3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017" y="992560"/>
            <a:ext cx="10295965" cy="748692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 - психологически здоровая личность</a:t>
            </a:r>
          </a:p>
        </p:txBody>
      </p:sp>
      <p:pic>
        <p:nvPicPr>
          <p:cNvPr id="3" name="Picture 234">
            <a:extLst>
              <a:ext uri="{FF2B5EF4-FFF2-40B4-BE49-F238E27FC236}">
                <a16:creationId xmlns:a16="http://schemas.microsoft.com/office/drawing/2014/main" id="{2BC894DF-7466-4FAE-8105-23755A68636E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115905-EFB2-E614-3108-CB083874B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61" y="1741252"/>
            <a:ext cx="6766876" cy="421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775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F3CF6-FC70-21F1-09BE-5BCCB0894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B9897-3FFB-286D-0EE6-AFA351494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294" y="243529"/>
            <a:ext cx="10295965" cy="1478265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действий классного руководителя и воспитателя с обучающимися, чьи родители являются участниками (ветеранами) СВО</a:t>
            </a:r>
          </a:p>
        </p:txBody>
      </p:sp>
      <p:pic>
        <p:nvPicPr>
          <p:cNvPr id="3" name="Picture 234">
            <a:extLst>
              <a:ext uri="{FF2B5EF4-FFF2-40B4-BE49-F238E27FC236}">
                <a16:creationId xmlns:a16="http://schemas.microsoft.com/office/drawing/2014/main" id="{C5F57F7E-736E-4EB6-C77B-A1E03402D687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E0D1C8-8D86-1EB3-8870-0DD8DD8B1E3E}"/>
              </a:ext>
            </a:extLst>
          </p:cNvPr>
          <p:cNvSpPr txBox="1"/>
          <p:nvPr/>
        </p:nvSpPr>
        <p:spPr>
          <a:xfrm>
            <a:off x="387927" y="1767006"/>
            <a:ext cx="11647055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администрации школы об участии родителей обучающегося в СВО.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социального педагога, педагога-психолога об участии родителей обучающегося в СВО.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поведением ребенка.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беседы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обучающимся, эмоциональная поддержка.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об изменениях в поведении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ребенка социальному педагогу, педагогу-психологу.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Индивидуальная педагогическая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беседа-консультация с родителями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состоянии ребенка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Психолого-педагогический консилиум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составлению индивидуального плана сопровождения ребенка в кризисном состоянии.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мероприятий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индивидуальному плану сопровождения ребенка в кризисном состоянии.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за состоянием ребенка и информирование специалистов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 результативности, разработанного плана сопровождения.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8256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F3CF6-FC70-21F1-09BE-5BCCB0894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B9897-3FFB-286D-0EE6-AFA351494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294" y="243529"/>
            <a:ext cx="10295965" cy="1478265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работы социального педагога с ребенком школьного возраста, родитель которого является </a:t>
            </a:r>
            <a:b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участником СВО</a:t>
            </a:r>
          </a:p>
        </p:txBody>
      </p:sp>
      <p:pic>
        <p:nvPicPr>
          <p:cNvPr id="3" name="Picture 234">
            <a:extLst>
              <a:ext uri="{FF2B5EF4-FFF2-40B4-BE49-F238E27FC236}">
                <a16:creationId xmlns:a16="http://schemas.microsoft.com/office/drawing/2014/main" id="{C5F57F7E-736E-4EB6-C77B-A1E03402D687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E0D1C8-8D86-1EB3-8870-0DD8DD8B1E3E}"/>
              </a:ext>
            </a:extLst>
          </p:cNvPr>
          <p:cNvSpPr txBox="1"/>
          <p:nvPr/>
        </p:nvSpPr>
        <p:spPr>
          <a:xfrm>
            <a:off x="443639" y="2136460"/>
            <a:ext cx="1149927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Запись в журнал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учета обучающихся в образовательной организации, чьи родители участвуют в зоне специальной военной операции.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карты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обучающегося группы повышенного психолого-педагогического внимания.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Отслеживание социальной ситуации в семье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 специальной военной операции.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междисциплинарного взаимодействия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(семья, педагог-психолог, классный руководитель, администрация школы, педагоги дополнительного образования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внутришкольные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</a:t>
            </a:r>
          </a:p>
          <a:p>
            <a:pPr lvl="0"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4.1* Алгоритм оказания помощи социальным педагогом при психолого-педагогическом сопровождении обучающегося в кризисном состоянии в связи с участием родителя в зоне специальной военной операции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7864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F3CF6-FC70-21F1-09BE-5BCCB0894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34">
            <a:extLst>
              <a:ext uri="{FF2B5EF4-FFF2-40B4-BE49-F238E27FC236}">
                <a16:creationId xmlns:a16="http://schemas.microsoft.com/office/drawing/2014/main" id="{C5F57F7E-736E-4EB6-C77B-A1E03402D687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E0D1C8-8D86-1EB3-8870-0DD8DD8B1E3E}"/>
              </a:ext>
            </a:extLst>
          </p:cNvPr>
          <p:cNvSpPr txBox="1"/>
          <p:nvPr/>
        </p:nvSpPr>
        <p:spPr>
          <a:xfrm>
            <a:off x="535709" y="-1481"/>
            <a:ext cx="11129819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4.1* Алгоритм оказания помощи социальным педагогом при психолого-</a:t>
            </a:r>
          </a:p>
          <a:p>
            <a:pPr lvl="0"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педагогическом сопровождении обучающегося в кризисном состоянии в связи </a:t>
            </a:r>
          </a:p>
          <a:p>
            <a:pPr lvl="0"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участием родителя в зоне СВО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747743" y="1050108"/>
            <a:ext cx="6188363" cy="1354217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1. Подготовительный этап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Сбор и анализ информации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Взаимодействие с классным руководителем и педагогами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Установление контакта с ребенком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Выявление потребностей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5154" y="2509871"/>
            <a:ext cx="4553527" cy="1077218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2. Организация помощи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Социальная поддержка семьи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Эмоциональная поддержка ребенка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Работа с педагогами и школьным коллективом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96062" y="3690166"/>
            <a:ext cx="4091709" cy="861774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3. Работа с ребенком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Социальная адаптация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Поддержка учебной мотивации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68138" y="4655017"/>
            <a:ext cx="4747556" cy="830997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4. Взаимодействие с семьей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Поддержка родителя (законного представителя)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Привлечение семьи к школьной жизни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72549" y="5589091"/>
            <a:ext cx="5338734" cy="1077218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5. Мониторинг ситуации и завершение работы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Отслеживание динамики состояния ребенка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Корректировка плана работы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Завершение работы</a:t>
            </a:r>
          </a:p>
        </p:txBody>
      </p:sp>
    </p:spTree>
    <p:extLst>
      <p:ext uri="{BB962C8B-B14F-4D97-AF65-F5344CB8AC3E}">
        <p14:creationId xmlns:p14="http://schemas.microsoft.com/office/powerpoint/2010/main" val="1629358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F3CF6-FC70-21F1-09BE-5BCCB0894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B9897-3FFB-286D-0EE6-AFA351494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294" y="243529"/>
            <a:ext cx="10295965" cy="1478265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работы педагога-психолога с ребенком, родитель которого является участником специальной военной операции</a:t>
            </a:r>
          </a:p>
        </p:txBody>
      </p:sp>
      <p:pic>
        <p:nvPicPr>
          <p:cNvPr id="3" name="Picture 234">
            <a:extLst>
              <a:ext uri="{FF2B5EF4-FFF2-40B4-BE49-F238E27FC236}">
                <a16:creationId xmlns:a16="http://schemas.microsoft.com/office/drawing/2014/main" id="{C5F57F7E-736E-4EB6-C77B-A1E03402D687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9581" y="1688166"/>
            <a:ext cx="4996874" cy="1477328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Подготовительный этап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ситуации семьи ребенка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контакта с родителями/опекунами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безопасной и доверительной среды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9581" y="3436504"/>
            <a:ext cx="4996874" cy="1477328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Диагностический этап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эмоционального состояния ребенка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особенностей поведения и общения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чувства безопасности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9581" y="5218220"/>
            <a:ext cx="4996874" cy="1477328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Коррекционно-развивающий этап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эмоциональной сферой ребенка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чувства безопасности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навыков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социального взаимодействия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11636" y="2426830"/>
            <a:ext cx="4996874" cy="1200329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Взаимодействие с семьей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 родителей/опекунов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родителей техникам поддержки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совместных активностей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11636" y="4653373"/>
            <a:ext cx="4996874" cy="923330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Поддерживающий этап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состояния ребенка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на постоянной основе</a:t>
            </a:r>
          </a:p>
        </p:txBody>
      </p:sp>
      <p:cxnSp>
        <p:nvCxnSpPr>
          <p:cNvPr id="13" name="Прямая со стрелкой 12"/>
          <p:cNvCxnSpPr>
            <a:stCxn id="7" idx="2"/>
            <a:endCxn id="8" idx="0"/>
          </p:cNvCxnSpPr>
          <p:nvPr/>
        </p:nvCxnSpPr>
        <p:spPr>
          <a:xfrm>
            <a:off x="3078018" y="3165494"/>
            <a:ext cx="0" cy="2710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8" idx="2"/>
            <a:endCxn id="9" idx="0"/>
          </p:cNvCxnSpPr>
          <p:nvPr/>
        </p:nvCxnSpPr>
        <p:spPr>
          <a:xfrm>
            <a:off x="3078018" y="4913832"/>
            <a:ext cx="0" cy="3043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9" idx="3"/>
            <a:endCxn id="10" idx="1"/>
          </p:cNvCxnSpPr>
          <p:nvPr/>
        </p:nvCxnSpPr>
        <p:spPr>
          <a:xfrm flipV="1">
            <a:off x="5576455" y="3026995"/>
            <a:ext cx="935181" cy="29298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0" idx="2"/>
            <a:endCxn id="11" idx="0"/>
          </p:cNvCxnSpPr>
          <p:nvPr/>
        </p:nvCxnSpPr>
        <p:spPr>
          <a:xfrm>
            <a:off x="9010073" y="3627159"/>
            <a:ext cx="0" cy="10262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2584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49CE1-C42D-9587-6D70-EAB50D27E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128DAD-1552-5956-F17A-2EBF47AA3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016" y="1225040"/>
            <a:ext cx="10295965" cy="748692"/>
          </a:xfrm>
        </p:spPr>
        <p:txBody>
          <a:bodyPr/>
          <a:lstStyle/>
          <a:p>
            <a:pPr algn="ctr"/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3" name="Picture 234">
            <a:extLst>
              <a:ext uri="{FF2B5EF4-FFF2-40B4-BE49-F238E27FC236}">
                <a16:creationId xmlns:a16="http://schemas.microsoft.com/office/drawing/2014/main" id="{2BC894DF-7466-4FAE-8105-23755A68636E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pic>
        <p:nvPicPr>
          <p:cNvPr id="5" name="Рисунок 4" descr="Изображение выглядит как искусство, черно-белый,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9AD53E3E-6660-B303-084A-D52AC68E3A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27" y="3036306"/>
            <a:ext cx="1669813" cy="16698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65C059-45A0-02EE-5F07-3E78F670405B}"/>
              </a:ext>
            </a:extLst>
          </p:cNvPr>
          <p:cNvSpPr txBox="1"/>
          <p:nvPr/>
        </p:nvSpPr>
        <p:spPr>
          <a:xfrm>
            <a:off x="4367719" y="2636196"/>
            <a:ext cx="349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</a:t>
            </a:r>
          </a:p>
        </p:txBody>
      </p:sp>
    </p:spTree>
    <p:extLst>
      <p:ext uri="{BB962C8B-B14F-4D97-AF65-F5344CB8AC3E}">
        <p14:creationId xmlns:p14="http://schemas.microsoft.com/office/powerpoint/2010/main" val="1217507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/>
          <p:nvPr/>
        </p:nvSpPr>
        <p:spPr>
          <a:xfrm>
            <a:off x="358334" y="136526"/>
            <a:ext cx="10862666" cy="672489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defPPr/>
            <a:lvl1pPr marL="0" lvl="0" indent="0" algn="l">
              <a:lnSpc>
                <a:spcPct val="90000"/>
              </a:lnSpc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3600" dirty="0">
              <a:solidFill>
                <a:srgbClr val="3DB1BD"/>
              </a:solidFill>
            </a:endParaRPr>
          </a:p>
        </p:txBody>
      </p:sp>
      <p:sp>
        <p:nvSpPr>
          <p:cNvPr id="237" name="Shape 237"/>
          <p:cNvSpPr txBox="1">
            <a:spLocks noGrp="1"/>
          </p:cNvSpPr>
          <p:nvPr>
            <p:ph type="sldNum" idx="12"/>
          </p:nvPr>
        </p:nvSpPr>
        <p:spPr>
          <a:xfrm>
            <a:off x="9298993" y="6356349"/>
            <a:ext cx="2743200" cy="365124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 dirty="0"/>
              <a:t>2</a:t>
            </a:r>
          </a:p>
        </p:txBody>
      </p:sp>
      <p:sp>
        <p:nvSpPr>
          <p:cNvPr id="2" name="Содержимое 4">
            <a:extLst>
              <a:ext uri="{FF2B5EF4-FFF2-40B4-BE49-F238E27FC236}">
                <a16:creationId xmlns:a16="http://schemas.microsoft.com/office/drawing/2014/main" id="{4AB8401A-E509-6F93-B6AC-67984667C4E5}"/>
              </a:ext>
            </a:extLst>
          </p:cNvPr>
          <p:cNvSpPr txBox="1">
            <a:spLocks/>
          </p:cNvSpPr>
          <p:nvPr/>
        </p:nvSpPr>
        <p:spPr>
          <a:xfrm>
            <a:off x="701898" y="387823"/>
            <a:ext cx="10302617" cy="5054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вебинара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34">
            <a:extLst>
              <a:ext uri="{FF2B5EF4-FFF2-40B4-BE49-F238E27FC236}">
                <a16:creationId xmlns:a16="http://schemas.microsoft.com/office/drawing/2014/main" id="{05353857-C455-0239-64A2-517A53827581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sp>
        <p:nvSpPr>
          <p:cNvPr id="5" name="Текст 5">
            <a:extLst>
              <a:ext uri="{FF2B5EF4-FFF2-40B4-BE49-F238E27FC236}">
                <a16:creationId xmlns:a16="http://schemas.microsoft.com/office/drawing/2014/main" id="{AA2ADA27-5818-B53A-64EB-462140637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34" y="1294407"/>
            <a:ext cx="11692647" cy="5236399"/>
          </a:xfrm>
        </p:spPr>
        <p:txBody>
          <a:bodyPr numCol="1"/>
          <a:lstStyle/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проблемы и определение тематических направлений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вебинара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проблемы обучающихся и их семей, чьи родители являются участниками СВО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Экстренные и кризисные модели вмешательства педагога-психолога сопровождающего семьи участников СВО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Алгоритмы психолого-педагогической помощи семьям участников СВО (для учителей, воспитателей, педагогов-психологов, социальных педагогов)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41D9FA7-B4AC-BA1C-817C-A2E0943A6E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303" b="13055"/>
          <a:stretch/>
        </p:blipFill>
        <p:spPr>
          <a:xfrm>
            <a:off x="8404394" y="4393540"/>
            <a:ext cx="3637799" cy="2232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DEA9D7C-E98B-F366-0E59-B23A6A3C98E0}"/>
              </a:ext>
            </a:extLst>
          </p:cNvPr>
          <p:cNvSpPr txBox="1"/>
          <p:nvPr/>
        </p:nvSpPr>
        <p:spPr>
          <a:xfrm>
            <a:off x="2271017" y="1953035"/>
            <a:ext cx="6098458" cy="275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34">
            <a:extLst>
              <a:ext uri="{FF2B5EF4-FFF2-40B4-BE49-F238E27FC236}">
                <a16:creationId xmlns:a16="http://schemas.microsoft.com/office/drawing/2014/main" id="{B8F24BAD-2BA6-B7B4-1421-9590DA107CD6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29583" y="1824403"/>
            <a:ext cx="8562402" cy="2621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ru-RU" sz="32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«Семья каждого участника должна быть в зоне постоянного внимания, окружена заботой и почетом, на их нужды нужно откликаться сразу, без волокиты» </a:t>
            </a:r>
          </a:p>
          <a:p>
            <a:pPr algn="r">
              <a:spcAft>
                <a:spcPts val="1000"/>
              </a:spcAft>
            </a:pPr>
            <a:r>
              <a:rPr lang="ru-RU" sz="2800" b="1" i="1" dirty="0">
                <a:latin typeface="Times New Roman" panose="02020603050405020304" pitchFamily="18" charset="0"/>
                <a:ea typeface="Aptos" panose="020B0004020202020204" pitchFamily="34" charset="0"/>
              </a:rPr>
              <a:t>(</a:t>
            </a:r>
            <a:r>
              <a:rPr lang="ru-RU" sz="2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Президент России В. В. Путин)</a:t>
            </a:r>
            <a:endParaRPr lang="ru-RU" sz="3600" b="1" i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CB063E5-D8C2-3D54-3C5A-DEBD3549014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015" y="1294272"/>
            <a:ext cx="3241385" cy="442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688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AA3B5-9AD1-8DCC-2103-FBC5F1AA1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612B046-4582-0233-7B75-ECA269FEE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260" y="136526"/>
            <a:ext cx="10382026" cy="1033922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работы с обучающимися, </a:t>
            </a:r>
            <a:b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чьи родители являются участниками СВО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C562B5-E0C5-AEC3-3F27-ADE94FAD361F}"/>
              </a:ext>
            </a:extLst>
          </p:cNvPr>
          <p:cNvSpPr txBox="1"/>
          <p:nvPr/>
        </p:nvSpPr>
        <p:spPr>
          <a:xfrm>
            <a:off x="2271017" y="1953035"/>
            <a:ext cx="6098458" cy="275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34">
            <a:extLst>
              <a:ext uri="{FF2B5EF4-FFF2-40B4-BE49-F238E27FC236}">
                <a16:creationId xmlns:a16="http://schemas.microsoft.com/office/drawing/2014/main" id="{890BCF61-7AE1-6985-689C-2BF16CFA0FB1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BAECCA-1416-DEAB-3934-59B998A27EEB}"/>
              </a:ext>
            </a:extLst>
          </p:cNvPr>
          <p:cNvSpPr/>
          <p:nvPr/>
        </p:nvSpPr>
        <p:spPr>
          <a:xfrm>
            <a:off x="526473" y="1953035"/>
            <a:ext cx="11277600" cy="3318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Отслеживание психоэмоциональных изменений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учебного процесса с учетом психологического сопровождения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Поддержание ментального здоровья путем сохранения благоприятного климата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Своевременное оказание экстренной или кризисной помощи, составление схемы коррекции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семей о возможностях сопровождения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06220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AA3B5-9AD1-8DCC-2103-FBC5F1AA1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612B046-4582-0233-7B75-ECA269FEE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714" y="388478"/>
            <a:ext cx="10382026" cy="700053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проблемы семей участников СВО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C562B5-E0C5-AEC3-3F27-ADE94FAD361F}"/>
              </a:ext>
            </a:extLst>
          </p:cNvPr>
          <p:cNvSpPr txBox="1"/>
          <p:nvPr/>
        </p:nvSpPr>
        <p:spPr>
          <a:xfrm>
            <a:off x="2271017" y="1953035"/>
            <a:ext cx="6098458" cy="275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34">
            <a:extLst>
              <a:ext uri="{FF2B5EF4-FFF2-40B4-BE49-F238E27FC236}">
                <a16:creationId xmlns:a16="http://schemas.microsoft.com/office/drawing/2014/main" id="{890BCF61-7AE1-6985-689C-2BF16CFA0FB1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BAECCA-1416-DEAB-3934-59B998A27EEB}"/>
              </a:ext>
            </a:extLst>
          </p:cNvPr>
          <p:cNvSpPr/>
          <p:nvPr/>
        </p:nvSpPr>
        <p:spPr>
          <a:xfrm>
            <a:off x="387927" y="1610050"/>
            <a:ext cx="11277600" cy="4683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Кризисная ситуация - </a:t>
            </a:r>
            <a:r>
              <a:rPr lang="ru-RU" sz="2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ситуация, в которой человек сталкивается с препятствием в реализации важных жизненных целей и не может справиться с этой ситуацией с помощью привычных средств.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возрастной кризис;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кризисы утраты и разлуки;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травматические кризисы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кризисы отношений и состояния души;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кризисы смысла жизни;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морально-этические кризисы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76579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7EA9E-EBA9-2EB8-1272-9BEEE7037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DA766C4-B758-CD10-2D9B-3FE061128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714" y="388478"/>
            <a:ext cx="10382026" cy="700053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проблемы семей участников СВО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3FA74D-75A9-ACF9-5FD0-F1E98F5B71E9}"/>
              </a:ext>
            </a:extLst>
          </p:cNvPr>
          <p:cNvSpPr txBox="1"/>
          <p:nvPr/>
        </p:nvSpPr>
        <p:spPr>
          <a:xfrm>
            <a:off x="2271017" y="1953035"/>
            <a:ext cx="6098458" cy="275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34">
            <a:extLst>
              <a:ext uri="{FF2B5EF4-FFF2-40B4-BE49-F238E27FC236}">
                <a16:creationId xmlns:a16="http://schemas.microsoft.com/office/drawing/2014/main" id="{8499E49A-AA48-2199-AFB9-C8F7A00E339B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5051646-1104-2BE9-69FA-63B6B3526768}"/>
              </a:ext>
            </a:extLst>
          </p:cNvPr>
          <p:cNvSpPr/>
          <p:nvPr/>
        </p:nvSpPr>
        <p:spPr>
          <a:xfrm>
            <a:off x="438728" y="1216406"/>
            <a:ext cx="11556460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Тревога и страх за жизнь близкого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Длительный стресс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Неопределенность будущего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в коммуникации между родителями и детьми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Психосоматические заболевания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Апатия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Эмоциональное истощение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Депрессивные состояния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Постравматическое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стрессовое расстройство (ПТСР)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64104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35554-00D3-D023-256C-7AB3327D9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960FB09-F36A-4F89-2887-6F6A78715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714" y="388478"/>
            <a:ext cx="10382026" cy="700053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темы обращений к психологу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C75C3A-C1AD-B620-B9DC-51DA589638A5}"/>
              </a:ext>
            </a:extLst>
          </p:cNvPr>
          <p:cNvSpPr txBox="1"/>
          <p:nvPr/>
        </p:nvSpPr>
        <p:spPr>
          <a:xfrm>
            <a:off x="2271017" y="1953035"/>
            <a:ext cx="6098458" cy="275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34">
            <a:extLst>
              <a:ext uri="{FF2B5EF4-FFF2-40B4-BE49-F238E27FC236}">
                <a16:creationId xmlns:a16="http://schemas.microsoft.com/office/drawing/2014/main" id="{7103DFDD-59E6-B516-953D-2A9FF915EE3C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9C9E549-99F2-A36C-0F1F-FDB593CD661C}"/>
              </a:ext>
            </a:extLst>
          </p:cNvPr>
          <p:cNvSpPr/>
          <p:nvPr/>
        </p:nvSpPr>
        <p:spPr>
          <a:xfrm>
            <a:off x="457200" y="1364188"/>
            <a:ext cx="1155646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ru-RU" sz="2800" b="0" i="0" dirty="0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Утрата жизненного интереса, депрессия, ощущение безысходности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2800" b="0" i="0" dirty="0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стрессом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2800" b="0" i="0" dirty="0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Перестройка ролевой структуры семьи и адаптация к изменившимся жизненным обстоятельствам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2800" b="0" i="0" dirty="0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Переживание утраты близкого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2800" b="0" i="0" dirty="0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поддержка близких и родственников, пропавших без вести.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2800" b="0" i="0" dirty="0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коммуникации с бойцом в период его нахождения в зоне СВО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2800" b="0" i="0" dirty="0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Возвращение военнослужащего домой из зоны боевых действий.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53762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76E3F-787D-7709-1D9D-C36374991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017" y="266418"/>
            <a:ext cx="10295965" cy="531250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Комбатант</a:t>
            </a:r>
          </a:p>
        </p:txBody>
      </p:sp>
      <p:pic>
        <p:nvPicPr>
          <p:cNvPr id="3" name="Picture 234">
            <a:extLst>
              <a:ext uri="{FF2B5EF4-FFF2-40B4-BE49-F238E27FC236}">
                <a16:creationId xmlns:a16="http://schemas.microsoft.com/office/drawing/2014/main" id="{DAE30ED7-325D-037C-462B-B0CA4D43F8E3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E3DD90-AA7E-D683-2C0C-0910EF450119}"/>
              </a:ext>
            </a:extLst>
          </p:cNvPr>
          <p:cNvSpPr txBox="1"/>
          <p:nvPr/>
        </p:nvSpPr>
        <p:spPr>
          <a:xfrm>
            <a:off x="536527" y="1371999"/>
            <a:ext cx="606855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Комбатанты</a:t>
            </a:r>
            <a:r>
              <a:rPr lang="ru-RU" sz="2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это лица, входящие в состав вооруженных сил воюющего государства, имеющих право принимать участие в военных действиях. </a:t>
            </a:r>
          </a:p>
          <a:p>
            <a:pPr algn="just"/>
            <a:endParaRPr lang="ru-RU" sz="24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u="sng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Психотипы: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«Неистовые воины»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«Искатели приключений»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«Победители страха» 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«Профессионалы боя»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«Героические убийцы» 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«Мародеры-грабители»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A8BB43-4A8E-E43D-B251-18D92F53D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7931" y="2125486"/>
            <a:ext cx="4902538" cy="301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01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05302-3597-54D2-31A6-60E451303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898A0B-5CA0-28EF-D0DA-7D84E3B5D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294" y="136525"/>
            <a:ext cx="10295965" cy="1478265"/>
          </a:xfrm>
        </p:spPr>
        <p:txBody>
          <a:bodyPr/>
          <a:lstStyle/>
          <a:p>
            <a:pPr algn="ctr"/>
            <a:r>
              <a:rPr lang="ru-RU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Экстренные и кризисные модели вмешательства </a:t>
            </a:r>
            <a:br>
              <a:rPr lang="ru-RU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педагога-психолога сопровождающего </a:t>
            </a:r>
            <a:br>
              <a:rPr lang="ru-RU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 участников СВО</a:t>
            </a:r>
          </a:p>
        </p:txBody>
      </p:sp>
      <p:pic>
        <p:nvPicPr>
          <p:cNvPr id="3" name="Picture 234">
            <a:extLst>
              <a:ext uri="{FF2B5EF4-FFF2-40B4-BE49-F238E27FC236}">
                <a16:creationId xmlns:a16="http://schemas.microsoft.com/office/drawing/2014/main" id="{FFD7171D-F8D3-7FC0-CC82-5236A81F2DD7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7972C4-B1CC-E6EA-6DA6-0BF83AC94CCD}"/>
              </a:ext>
            </a:extLst>
          </p:cNvPr>
          <p:cNvSpPr txBox="1"/>
          <p:nvPr/>
        </p:nvSpPr>
        <p:spPr>
          <a:xfrm>
            <a:off x="458707" y="2305615"/>
            <a:ext cx="844117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Модель кризисного вмешательства NOVA;</a:t>
            </a:r>
          </a:p>
          <a:p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Шестиканальная модель BASIC </a:t>
            </a:r>
            <a:r>
              <a:rPr lang="ru-RU" sz="28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Модель предотвращения развития насилия среди учащихся;</a:t>
            </a:r>
          </a:p>
          <a:p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Д) Модель работы в чрезвычайных ситуациях.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937B16-EB26-7FCA-4560-EEA2E2E53B3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44375" y="4464996"/>
            <a:ext cx="4547625" cy="237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427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">
      <a:dk1>
        <a:srgbClr val="38394A"/>
      </a:dk1>
      <a:lt1>
        <a:srgbClr val="FFFFFF"/>
      </a:lt1>
      <a:dk2>
        <a:srgbClr val="0083C7"/>
      </a:dk2>
      <a:lt2>
        <a:srgbClr val="E1EDFF"/>
      </a:lt2>
      <a:accent1>
        <a:srgbClr val="2CB6B8"/>
      </a:accent1>
      <a:accent2>
        <a:srgbClr val="179DC1"/>
      </a:accent2>
      <a:accent3>
        <a:srgbClr val="2BB6FF"/>
      </a:accent3>
      <a:accent4>
        <a:srgbClr val="5BCECE"/>
      </a:accent4>
      <a:accent5>
        <a:srgbClr val="13375B"/>
      </a:accent5>
      <a:accent6>
        <a:srgbClr val="6382C6"/>
      </a:accent6>
      <a:hlink>
        <a:srgbClr val="13375B"/>
      </a:hlink>
      <a:folHlink>
        <a:srgbClr val="954F72"/>
      </a:folHlink>
    </a:clrScheme>
    <a:fontScheme name="Другая 11">
      <a:majorFont>
        <a:latin typeface="Geologica Roman"/>
        <a:ea typeface=""/>
        <a:cs typeface=""/>
      </a:majorFont>
      <a:minorFont>
        <a:latin typeface="Geologica Roman Medium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7429</TotalTime>
  <Words>889</Words>
  <Application>Microsoft Office PowerPoint</Application>
  <DocSecurity>0</DocSecurity>
  <PresentationFormat>Широкоэкранный</PresentationFormat>
  <Paragraphs>139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Aptos</vt:lpstr>
      <vt:lpstr>Arial</vt:lpstr>
      <vt:lpstr>Calibri</vt:lpstr>
      <vt:lpstr>Courier New</vt:lpstr>
      <vt:lpstr>Times New Roman</vt:lpstr>
      <vt:lpstr>Тема Office</vt:lpstr>
      <vt:lpstr>Вебинар для педагогов «Психолого-педагогическое сопровождение семей участников СВО в рамках образовательной организации»</vt:lpstr>
      <vt:lpstr>Презентация PowerPoint</vt:lpstr>
      <vt:lpstr>Презентация PowerPoint</vt:lpstr>
      <vt:lpstr>Направления работы с обучающимися,  чьи родители являются участниками СВО</vt:lpstr>
      <vt:lpstr>Основные проблемы семей участников СВО</vt:lpstr>
      <vt:lpstr>Основные проблемы семей участников СВО</vt:lpstr>
      <vt:lpstr>Основные темы обращений к психологу</vt:lpstr>
      <vt:lpstr>Комбатант</vt:lpstr>
      <vt:lpstr>Экстренные и кризисные модели вмешательства  педагога-психолога сопровождающего  семьи участников СВО</vt:lpstr>
      <vt:lpstr>Модель кризисного вмешательства NOVA </vt:lpstr>
      <vt:lpstr>Шестиканальная модель BASIC Ph </vt:lpstr>
      <vt:lpstr>Итог - психологически здоровая личность</vt:lpstr>
      <vt:lpstr>Алгоритм действий классного руководителя и воспитателя с обучающимися, чьи родители являются участниками (ветеранами) СВО</vt:lpstr>
      <vt:lpstr>Алгоритм работы социального педагога с ребенком школьного возраста, родитель которого является  участником СВО</vt:lpstr>
      <vt:lpstr>Презентация PowerPoint</vt:lpstr>
      <vt:lpstr>Алгоритм работы педагога-психолога с ребенком, родитель которого является участником специальной военной операции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МО педагогов-психологов  ГО Верхний Тагил, Кировградского ГО «Педагог-психолог – профессия настоящего и будущего»</dc:title>
  <cp:lastModifiedBy>user01</cp:lastModifiedBy>
  <cp:revision>32</cp:revision>
  <dcterms:modified xsi:type="dcterms:W3CDTF">2025-01-29T05:05:55Z</dcterms:modified>
</cp:coreProperties>
</file>