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92" r:id="rId4"/>
    <p:sldId id="285" r:id="rId5"/>
    <p:sldId id="293" r:id="rId6"/>
    <p:sldId id="294" r:id="rId7"/>
    <p:sldId id="297" r:id="rId8"/>
    <p:sldId id="29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C8"/>
    <a:srgbClr val="E8DAAC"/>
    <a:srgbClr val="5B0F1D"/>
    <a:srgbClr val="59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3D4DF-014C-43C4-8274-957FD62ECDB9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5CB7-D2DB-4C16-97A1-54B99B6C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5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6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2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8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5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831F576-2E60-4E32-AF8C-EF2B7562F16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FEDE-F9BD-4094-91A0-3A7E73B8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40C1F5-9045-45B6-83EF-AFCF70B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54A87-4C6F-40A6-9239-AFFFCEFD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12595-8F25-428E-9710-41FE32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FC085-7627-450C-8341-46625133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1D04F-167E-49F4-8DC8-4DD4FD5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85235-8AA4-439C-A61C-5EC4697F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17A1F-A5EC-4E5B-8A6B-0A8A2700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D61F0-80A4-4596-B741-DB1E7DD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38922-CCF6-4EB0-BFD0-760B7E65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32FF76-D911-4AAC-BD43-D775DAE0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C349E3-8B53-43E2-BA9B-1B929E55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E94AD-238B-4296-9312-02F2EA0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958F-E8F0-42D6-8A02-12827F3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89F73-AE13-4E3E-9941-A253AD8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C0EEE-C169-4667-BD70-25001D4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4567E-8A5D-4A8F-85C2-DF389478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EECBC-9685-47F5-8E48-82DA415E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4584C-193D-46F6-86D3-2761108C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5DB2A-EDED-4603-B563-5FC7C51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D0DF9-5C38-4A15-89BD-E4F2087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D6F33-76E7-4225-B328-51D7D20C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15089-41E9-4897-8A8A-0730F39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FB202-7062-4C9C-B1DA-87AFA0A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F86B8-08D0-46F4-A096-CC23E050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BD7EB-112F-463B-B414-B3D6F17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B37C7A-C0D9-4A5F-B448-44077241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E0871E-454F-444E-AB2F-ACE3E0C6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A5FA1-D2F0-4EF6-BED4-AC2A05DC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6BB442-D201-4C40-BF3A-4353CB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55511-BDB4-403B-99F6-F29345A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F6BE-008E-41D6-9440-40C91E8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37055-4D18-4C0C-AE72-0E603FFD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CA66E-0A0B-42FA-8CF8-D8F724B9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593D87-03EC-49CD-8815-A83C30B7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3ED86C-739D-4E6E-9823-C1A8FE62D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65CEE5-822A-4B26-A622-9D5344A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B28792-FDC9-4AB5-ACA4-E57B38A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E14480-0E55-4F30-9FAB-D251B101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3EB8C-D9AE-45D2-95DA-01D3038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7CDF68-89F6-43EA-BEB2-4F14DFED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754452-E8D5-49CC-85DC-CD8AA647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09D7E0-8C23-443F-A3AE-386EC917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1351A0-2188-4E90-A90B-E3EFC47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299463-D9D9-4643-A2C3-2319AFF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B6FC6-27E6-4E47-A4E6-E64ABA9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1977F-5A4F-42C8-8108-B27D8AD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C6E6E-958C-42FE-A9EF-1D72959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BC38AB-F249-4942-9E06-2768D84C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E315-227E-4FE8-88BF-2CB481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56878-FA65-4FAF-B402-0B71182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619F2-603C-4066-ACB1-AB73B06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1FC8B-5AE2-48D5-899C-1BEC669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3F7B66-3686-4B72-8BB1-0D50761E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8CAE0-2ADC-4263-BDCD-DC35D3B5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75FD4-9C8A-42E4-81B6-580ECE7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81D03-542A-45E0-AC9C-5D7380BF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FC264-2276-44B2-9D64-CE42B57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6F8D1-41E8-4310-8289-C4F01B6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A1397F-C564-4EE4-9C15-3D011EE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26338-858A-4A26-9272-1E2900B5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A8854-AE9B-4918-B767-71E5F6AD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73E77-FB7D-48B8-92EA-8DAFF70A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2593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rgbClr val="EEE5DA">
                <a:tint val="45000"/>
                <a:satMod val="400000"/>
              </a:srgbClr>
            </a:duotone>
          </a:blip>
          <a:srcRect r="18405"/>
          <a:stretch/>
        </p:blipFill>
        <p:spPr>
          <a:xfrm>
            <a:off x="10446276" y="1738483"/>
            <a:ext cx="1728781" cy="33810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48602" y="13272"/>
            <a:ext cx="1008000" cy="100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6602" y="97942"/>
            <a:ext cx="10111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Свердловской области, реализующее адаптированные основные общеобразовательные программы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«Верхнетагильский центр психолого-педагогической, медицинской и социальной помощи»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56602" y="1105942"/>
            <a:ext cx="9389674" cy="4222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реализации АООП в начальной школе с обучающимися с ЗПР»</a:t>
            </a:r>
          </a:p>
        </p:txBody>
      </p:sp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73239107-9481-4A9F-48D3-F8EFB97FD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54" y="97942"/>
            <a:ext cx="1039303" cy="6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08818AD5-332B-1593-16D9-A4F512BEFD08}"/>
              </a:ext>
            </a:extLst>
          </p:cNvPr>
          <p:cNvSpPr/>
          <p:nvPr/>
        </p:nvSpPr>
        <p:spPr>
          <a:xfrm>
            <a:off x="168166" y="645090"/>
            <a:ext cx="6516577" cy="5083081"/>
          </a:xfrm>
          <a:prstGeom prst="rightArrow">
            <a:avLst/>
          </a:prstGeom>
          <a:solidFill>
            <a:srgbClr val="F0E6C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ACDE8A-5DC3-EE10-7335-D37B2A1385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48602" y="13272"/>
            <a:ext cx="1008000" cy="1008000"/>
          </a:xfrm>
          <a:prstGeom prst="rect">
            <a:avLst/>
          </a:prstGeo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1292986" y="97942"/>
            <a:ext cx="9597864" cy="584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задержки психического развития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C48E142-87DD-DABB-571F-C998A8297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68" y="97942"/>
            <a:ext cx="1277089" cy="835913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31E028C6-B2B3-B2AE-D689-BC7B521DA8D3}"/>
              </a:ext>
            </a:extLst>
          </p:cNvPr>
          <p:cNvSpPr txBox="1"/>
          <p:nvPr/>
        </p:nvSpPr>
        <p:spPr>
          <a:xfrm>
            <a:off x="4526072" y="1524000"/>
            <a:ext cx="346249" cy="332526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Медико-биологические</a:t>
            </a:r>
            <a:endParaRPr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16BB12E-AFA5-FB81-93E3-B64594382713}"/>
              </a:ext>
            </a:extLst>
          </p:cNvPr>
          <p:cNvSpPr txBox="1"/>
          <p:nvPr/>
        </p:nvSpPr>
        <p:spPr>
          <a:xfrm>
            <a:off x="244792" y="2085934"/>
            <a:ext cx="4040286" cy="2196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Слабовыраженные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минимальные</a:t>
            </a:r>
            <a:endParaRPr sz="2000" dirty="0">
              <a:latin typeface="Times New Roman"/>
              <a:cs typeface="Times New Roman"/>
            </a:endParaRPr>
          </a:p>
          <a:p>
            <a:pPr marR="1397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поражения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головного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мозга,</a:t>
            </a:r>
            <a:endParaRPr sz="2000" dirty="0">
              <a:latin typeface="Times New Roman"/>
              <a:cs typeface="Times New Roman"/>
            </a:endParaRPr>
          </a:p>
          <a:p>
            <a:pPr marR="10795">
              <a:lnSpc>
                <a:spcPct val="100000"/>
              </a:lnSpc>
              <a:spcBef>
                <a:spcPts val="30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генетика,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травмы.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R="8255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Функциональная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незрелость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ЦНС.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508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Слабость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процессов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торможения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R="9525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возбуждения.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CD17C7B6-8D9A-DEF8-B102-39C982F16F17}"/>
              </a:ext>
            </a:extLst>
          </p:cNvPr>
          <p:cNvSpPr/>
          <p:nvPr/>
        </p:nvSpPr>
        <p:spPr>
          <a:xfrm>
            <a:off x="6096000" y="1334814"/>
            <a:ext cx="5927834" cy="5448551"/>
          </a:xfrm>
          <a:custGeom>
            <a:avLst/>
            <a:gdLst/>
            <a:ahLst/>
            <a:cxnLst/>
            <a:rect l="l" t="t" r="r" b="b"/>
            <a:pathLst>
              <a:path w="6139180" h="4965700">
                <a:moveTo>
                  <a:pt x="6138672" y="1241297"/>
                </a:moveTo>
                <a:lnTo>
                  <a:pt x="2482596" y="1241297"/>
                </a:lnTo>
                <a:lnTo>
                  <a:pt x="2482596" y="0"/>
                </a:lnTo>
                <a:lnTo>
                  <a:pt x="0" y="2482596"/>
                </a:lnTo>
                <a:lnTo>
                  <a:pt x="2482596" y="4965192"/>
                </a:lnTo>
                <a:lnTo>
                  <a:pt x="2482596" y="3723893"/>
                </a:lnTo>
                <a:lnTo>
                  <a:pt x="6138672" y="3723893"/>
                </a:lnTo>
                <a:lnTo>
                  <a:pt x="6138672" y="124129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14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65472BF1-211B-E105-F190-0FF8539CA73C}"/>
              </a:ext>
            </a:extLst>
          </p:cNvPr>
          <p:cNvSpPr txBox="1"/>
          <p:nvPr/>
        </p:nvSpPr>
        <p:spPr>
          <a:xfrm>
            <a:off x="7884992" y="1974468"/>
            <a:ext cx="307777" cy="403060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013D9324-A120-A478-3CA4-7AFC396A391F}"/>
              </a:ext>
            </a:extLst>
          </p:cNvPr>
          <p:cNvSpPr txBox="1"/>
          <p:nvPr/>
        </p:nvSpPr>
        <p:spPr>
          <a:xfrm>
            <a:off x="8192769" y="2828776"/>
            <a:ext cx="3723640" cy="24737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3700" algn="r">
              <a:lnSpc>
                <a:spcPts val="2390"/>
              </a:lnSpc>
              <a:spcBef>
                <a:spcPts val="90"/>
              </a:spcBef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endParaRPr sz="2000" dirty="0">
              <a:latin typeface="Times New Roman"/>
              <a:cs typeface="Times New Roman"/>
            </a:endParaRPr>
          </a:p>
          <a:p>
            <a:pPr marL="393700" algn="r">
              <a:lnSpc>
                <a:spcPts val="239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Депривация,</a:t>
            </a:r>
            <a:r>
              <a:rPr sz="20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неприятие</a:t>
            </a:r>
            <a:endParaRPr sz="2000" dirty="0">
              <a:latin typeface="Times New Roman"/>
              <a:cs typeface="Times New Roman"/>
            </a:endParaRPr>
          </a:p>
          <a:p>
            <a:pPr marL="12700" algn="r">
              <a:lnSpc>
                <a:spcPct val="100000"/>
              </a:lnSpc>
              <a:spcBef>
                <a:spcPts val="25"/>
              </a:spcBef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ребенка,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алкоголизм,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наркомания.</a:t>
            </a:r>
            <a:endParaRPr sz="2000" dirty="0">
              <a:latin typeface="Times New Roman"/>
              <a:cs typeface="Times New Roman"/>
            </a:endParaRPr>
          </a:p>
          <a:p>
            <a:pPr marL="393700" algn="r">
              <a:lnSpc>
                <a:spcPts val="239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Стиль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</a:t>
            </a:r>
            <a:endParaRPr sz="2000" dirty="0">
              <a:latin typeface="Times New Roman"/>
              <a:cs typeface="Times New Roman"/>
            </a:endParaRPr>
          </a:p>
          <a:p>
            <a:pPr marL="393700" algn="r">
              <a:lnSpc>
                <a:spcPts val="239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Неправильные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стили</a:t>
            </a:r>
            <a:endParaRPr sz="2000" dirty="0">
              <a:latin typeface="Times New Roman"/>
              <a:cs typeface="Times New Roman"/>
            </a:endParaRPr>
          </a:p>
          <a:p>
            <a:pPr marL="12700" algn="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воспитания,</a:t>
            </a:r>
            <a:r>
              <a:rPr sz="20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фактор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неполной</a:t>
            </a:r>
            <a:endParaRPr sz="2000" dirty="0">
              <a:latin typeface="Times New Roman"/>
              <a:cs typeface="Times New Roman"/>
            </a:endParaRPr>
          </a:p>
          <a:p>
            <a:pPr marL="12700" marR="247650" algn="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семьи,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низкий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</a:t>
            </a:r>
            <a:r>
              <a:rPr lang="ru-RU"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уровень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834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48602" y="13272"/>
            <a:ext cx="1008000" cy="1008000"/>
          </a:xfrm>
          <a:prstGeom prst="rect">
            <a:avLst/>
          </a:prstGeo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848412" y="73336"/>
            <a:ext cx="9597864" cy="584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клинические типы ЗПР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(Лебединская К.С.,1982г.)</a:t>
            </a:r>
          </a:p>
        </p:txBody>
      </p:sp>
      <p:pic>
        <p:nvPicPr>
          <p:cNvPr id="3" name="Рисунок 2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48A10989-DEC2-8189-F94A-0B6282EAE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68" y="97942"/>
            <a:ext cx="1277089" cy="83591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48DF5FF-F3CB-47EC-1B33-AF8E702FC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04385"/>
              </p:ext>
            </p:extLst>
          </p:nvPr>
        </p:nvGraphicFramePr>
        <p:xfrm>
          <a:off x="472304" y="1676446"/>
          <a:ext cx="9973972" cy="4634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6986">
                  <a:extLst>
                    <a:ext uri="{9D8B030D-6E8A-4147-A177-3AD203B41FA5}">
                      <a16:colId xmlns:a16="http://schemas.microsoft.com/office/drawing/2014/main" val="2470023617"/>
                    </a:ext>
                  </a:extLst>
                </a:gridCol>
                <a:gridCol w="4986986">
                  <a:extLst>
                    <a:ext uri="{9D8B030D-6E8A-4147-A177-3AD203B41FA5}">
                      <a16:colId xmlns:a16="http://schemas.microsoft.com/office/drawing/2014/main" val="2705835840"/>
                    </a:ext>
                  </a:extLst>
                </a:gridCol>
              </a:tblGrid>
              <a:tr h="463403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0259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69117C0-C13C-ED04-FE9E-D06845D5F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96938"/>
              </p:ext>
            </p:extLst>
          </p:nvPr>
        </p:nvGraphicFramePr>
        <p:xfrm>
          <a:off x="472304" y="1182218"/>
          <a:ext cx="1149831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630">
                  <a:extLst>
                    <a:ext uri="{9D8B030D-6E8A-4147-A177-3AD203B41FA5}">
                      <a16:colId xmlns:a16="http://schemas.microsoft.com/office/drawing/2014/main" val="3141132667"/>
                    </a:ext>
                  </a:extLst>
                </a:gridCol>
                <a:gridCol w="2463956">
                  <a:extLst>
                    <a:ext uri="{9D8B030D-6E8A-4147-A177-3AD203B41FA5}">
                      <a16:colId xmlns:a16="http://schemas.microsoft.com/office/drawing/2014/main" val="2819675645"/>
                    </a:ext>
                  </a:extLst>
                </a:gridCol>
                <a:gridCol w="3319110">
                  <a:extLst>
                    <a:ext uri="{9D8B030D-6E8A-4147-A177-3AD203B41FA5}">
                      <a16:colId xmlns:a16="http://schemas.microsoft.com/office/drawing/2014/main" val="1662661847"/>
                    </a:ext>
                  </a:extLst>
                </a:gridCol>
                <a:gridCol w="2503621">
                  <a:extLst>
                    <a:ext uri="{9D8B030D-6E8A-4147-A177-3AD203B41FA5}">
                      <a16:colId xmlns:a16="http://schemas.microsoft.com/office/drawing/2014/main" val="1840985451"/>
                    </a:ext>
                  </a:extLst>
                </a:gridCol>
              </a:tblGrid>
              <a:tr h="6661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 конституционального происхождения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 соматогенного происхождения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 психогенного происхождения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 церебрально – органического  происхождения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88100"/>
                  </a:ext>
                </a:extLst>
              </a:tr>
              <a:tr h="102216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Эмоционально-волевая сфера находится на более ранней ступени развития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Мотивы зависят от эмоций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фон настроения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Непосредственность и яркость эмоций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внушаемость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Незрелость личности ребёнка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своей жизненной позиции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Неуверенность в своих поступках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Боязливость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коммуникативной сферы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в эмоционально-волевой сфере (страхи, боязливость, агрессивность, импульсивность, негативизм)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истощаемости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саморегуляции и произвольности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Эмоционально-волевая незрелость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Бедность </a:t>
                      </a:r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воображения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Двигательная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расторможенность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92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48602" y="13272"/>
            <a:ext cx="1008000" cy="100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87D970-8E3C-511E-CAA7-64761E57F426}"/>
              </a:ext>
            </a:extLst>
          </p:cNvPr>
          <p:cNvSpPr txBox="1"/>
          <p:nvPr/>
        </p:nvSpPr>
        <p:spPr>
          <a:xfrm>
            <a:off x="1056602" y="53602"/>
            <a:ext cx="100191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процессов при ЗПР</a:t>
            </a:r>
          </a:p>
        </p:txBody>
      </p:sp>
      <p:pic>
        <p:nvPicPr>
          <p:cNvPr id="3" name="Рисунок 2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89DD650-96A7-A7EC-9338-2C4AB9CAC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68" y="97942"/>
            <a:ext cx="1277089" cy="835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825AFE-E5FF-96D7-3F42-0C75F38A06A1}"/>
              </a:ext>
            </a:extLst>
          </p:cNvPr>
          <p:cNvSpPr txBox="1"/>
          <p:nvPr/>
        </p:nvSpPr>
        <p:spPr>
          <a:xfrm>
            <a:off x="430922" y="1623844"/>
            <a:ext cx="364708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Длительное время для запоминания, трудности в воспроизведении информации.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F31EE-9AD7-8B8B-44F2-E9BEBA42E5A4}"/>
              </a:ext>
            </a:extLst>
          </p:cNvPr>
          <p:cNvSpPr txBox="1"/>
          <p:nvPr/>
        </p:nvSpPr>
        <p:spPr>
          <a:xfrm>
            <a:off x="4418818" y="1623844"/>
            <a:ext cx="364708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и колебания внимания, трудности в сосредоточении,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5D332-8A4F-975C-4B05-5FC0064D8360}"/>
              </a:ext>
            </a:extLst>
          </p:cNvPr>
          <p:cNvSpPr txBox="1"/>
          <p:nvPr/>
        </p:nvSpPr>
        <p:spPr>
          <a:xfrm>
            <a:off x="430922" y="3660525"/>
            <a:ext cx="364708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 мелкая моторика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Замедленность и неловкость движений, нарушения координации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DE998-D5AE-2573-FA1D-1E38F98C2276}"/>
              </a:ext>
            </a:extLst>
          </p:cNvPr>
          <p:cNvSpPr txBox="1"/>
          <p:nvPr/>
        </p:nvSpPr>
        <p:spPr>
          <a:xfrm>
            <a:off x="4418819" y="3629747"/>
            <a:ext cx="364708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сфера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Лабильность, слабость волевых усилий, несамостоятельность и внушаемость, незрелость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0BAC7-E791-8A2E-CC9D-EF79DAEFCD67}"/>
              </a:ext>
            </a:extLst>
          </p:cNvPr>
          <p:cNvSpPr txBox="1"/>
          <p:nvPr/>
        </p:nvSpPr>
        <p:spPr>
          <a:xfrm>
            <a:off x="8406714" y="1626097"/>
            <a:ext cx="364708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познавательной активности и готовности к решению мыслительных задач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FDD15-DCB5-3326-DC64-4F5EC6DF7C1B}"/>
              </a:ext>
            </a:extLst>
          </p:cNvPr>
          <p:cNvSpPr txBox="1"/>
          <p:nvPr/>
        </p:nvSpPr>
        <p:spPr>
          <a:xfrm>
            <a:off x="8406717" y="3660525"/>
            <a:ext cx="3647089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является основным методом обучения. Играя, дети учатся применять свои знания и умения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76707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943" y="5131384"/>
            <a:ext cx="12187650" cy="17384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24016" y="69833"/>
            <a:ext cx="1008000" cy="1008000"/>
          </a:xfrm>
          <a:prstGeom prst="rect">
            <a:avLst/>
          </a:prstGeo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124016" y="357894"/>
            <a:ext cx="11943968" cy="5091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речевого развития детей с ЗПР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развитие речевой моторики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звукопроизношения (полиморфное)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сформированность фонематического восприятия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звукового анализа и синтеза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пассивного словаря над активным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и неточное предметное соотнесение слов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процессов словоизменения, словообразования, синтаксической структуры предложения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сформированность регулирующей и планирующей функции речи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FB6065B-6423-0003-91C8-11D2DB5FA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68" y="97942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2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943" y="5131384"/>
            <a:ext cx="12187650" cy="17384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24016" y="69833"/>
            <a:ext cx="1008000" cy="1008000"/>
          </a:xfrm>
          <a:prstGeom prst="rect">
            <a:avLst/>
          </a:prstGeo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124016" y="357894"/>
            <a:ext cx="11943968" cy="5091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ЗПР необходимо отличать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умственной отсталости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аутизма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педагогической запущенности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речевых нарушений (ОНР)</a:t>
            </a:r>
          </a:p>
        </p:txBody>
      </p:sp>
      <p:pic>
        <p:nvPicPr>
          <p:cNvPr id="3" name="Рисунок 2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FB6065B-6423-0003-91C8-11D2DB5FA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68" y="97942"/>
            <a:ext cx="1277089" cy="8359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8408BA-72F9-5293-689A-9D6893BA6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717" y="1278613"/>
            <a:ext cx="5440512" cy="364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4320" y="5119560"/>
            <a:ext cx="12184200" cy="173484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1"/>
          <p:cNvPicPr/>
          <p:nvPr/>
        </p:nvPicPr>
        <p:blipFill>
          <a:blip r:embed="rId4" cstate="print"/>
          <a:srcRect l="8249" t="9481" r="4867" b="-170"/>
          <a:stretch/>
        </p:blipFill>
        <p:spPr>
          <a:xfrm>
            <a:off x="48600" y="13320"/>
            <a:ext cx="1004400" cy="100440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1053000" y="474289"/>
            <a:ext cx="10945036" cy="99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образования при реализации АООП в начальной школе с обучающимися с ЗПР</a:t>
            </a:r>
          </a:p>
          <a:p>
            <a:pPr algn="ctr">
              <a:lnSpc>
                <a:spcPct val="90000"/>
              </a:lnSpc>
            </a:pPr>
            <a:endParaRPr lang="ru-RU" sz="32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541604" y="1872000"/>
            <a:ext cx="9816120" cy="18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8373E-C46B-D700-1E00-7F29ABD554B5}"/>
              </a:ext>
            </a:extLst>
          </p:cNvPr>
          <p:cNvSpPr txBox="1"/>
          <p:nvPr/>
        </p:nvSpPr>
        <p:spPr>
          <a:xfrm>
            <a:off x="550800" y="1687497"/>
            <a:ext cx="8101390" cy="320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организация работы в классе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1.Индивидуальные правила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2.Поощрения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3.Близость к учителю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.Пространство между партами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5.Места для уединения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6.Игнорирование незначительных поведенческих нарушений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7.Разработка мер вмешательства  в случае недопустимого поведения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76F46-6CB4-4875-1C9B-333FB1D2C1D4}"/>
              </a:ext>
            </a:extLst>
          </p:cNvPr>
          <p:cNvSpPr txBox="1"/>
          <p:nvPr/>
        </p:nvSpPr>
        <p:spPr>
          <a:xfrm>
            <a:off x="7153491" y="2072880"/>
            <a:ext cx="4844545" cy="144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700"/>
              </a:spcAft>
            </a:pPr>
            <a:r>
              <a:rPr lang="ru-RU" b="1" kern="150" dirty="0">
                <a:solidFill>
                  <a:srgbClr val="3465A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</a:t>
            </a:r>
            <a:r>
              <a:rPr lang="ru-RU" sz="1800" b="1" kern="150" dirty="0">
                <a:solidFill>
                  <a:srgbClr val="3465A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Мы лишаем детей будущего,</a:t>
            </a:r>
            <a:endParaRPr lang="ru-RU" sz="16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09220" algn="r">
              <a:spcAft>
                <a:spcPts val="400"/>
              </a:spcAft>
            </a:pPr>
            <a:r>
              <a:rPr lang="ru-RU" sz="1800" b="1" kern="150" dirty="0">
                <a:solidFill>
                  <a:srgbClr val="3465A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ru-RU" sz="1800" b="1" kern="150" dirty="0">
                <a:solidFill>
                  <a:srgbClr val="3465A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если продолжаем учить сегодня так,</a:t>
            </a:r>
            <a:endParaRPr lang="ru-RU" sz="16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09220" algn="r">
              <a:spcAft>
                <a:spcPts val="400"/>
              </a:spcAft>
            </a:pPr>
            <a:r>
              <a:rPr lang="ru-RU" sz="1800" b="1" kern="150" dirty="0">
                <a:solidFill>
                  <a:srgbClr val="3465A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как учили этому вчера»</a:t>
            </a:r>
          </a:p>
          <a:p>
            <a:pPr marL="109220" algn="r">
              <a:spcAft>
                <a:spcPts val="400"/>
              </a:spcAft>
            </a:pPr>
            <a:r>
              <a:rPr lang="ru-RU" sz="1800" b="1" kern="150" dirty="0">
                <a:solidFill>
                  <a:srgbClr val="3465A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Д. Дьюи</a:t>
            </a:r>
            <a:endParaRPr lang="ru-RU" sz="16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A4ABA3-C13A-AFF1-78C3-CACFE423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82" t="1512" r="1896"/>
          <a:stretch/>
        </p:blipFill>
        <p:spPr>
          <a:xfrm>
            <a:off x="790224" y="643467"/>
            <a:ext cx="1061155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06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408</Words>
  <Application>Microsoft Office PowerPoint</Application>
  <PresentationFormat>Широкоэкранный</PresentationFormat>
  <Paragraphs>96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Liberation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ПЕДАГОГИЧЕСКОЕ СОВЕЩАНИЕ РАБОТНИКОВ ОБРАЗОВАНИЯ  СВЕРДЛОВСКОЙ ОБЛАСТИ</dc:title>
  <dc:creator>Ирина Колотовкина</dc:creator>
  <cp:lastModifiedBy>Елена Сырвачева</cp:lastModifiedBy>
  <cp:revision>52</cp:revision>
  <dcterms:created xsi:type="dcterms:W3CDTF">2023-08-09T09:07:22Z</dcterms:created>
  <dcterms:modified xsi:type="dcterms:W3CDTF">2024-12-25T13:46:10Z</dcterms:modified>
</cp:coreProperties>
</file>