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3" r:id="rId8"/>
    <p:sldId id="262" r:id="rId9"/>
    <p:sldId id="266" r:id="rId10"/>
    <p:sldId id="264" r:id="rId11"/>
    <p:sldId id="269" r:id="rId12"/>
    <p:sldId id="268" r:id="rId13"/>
    <p:sldId id="272" r:id="rId14"/>
    <p:sldId id="276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54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0FBD-9B4D-4B75-A090-0E185083B715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2F9304A-47E5-4BE5-91D7-342AB3C83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225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0FBD-9B4D-4B75-A090-0E185083B715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2F9304A-47E5-4BE5-91D7-342AB3C83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8946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0FBD-9B4D-4B75-A090-0E185083B715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2F9304A-47E5-4BE5-91D7-342AB3C83C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986226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0FBD-9B4D-4B75-A090-0E185083B715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F9304A-47E5-4BE5-91D7-342AB3C83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3408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0FBD-9B4D-4B75-A090-0E185083B715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F9304A-47E5-4BE5-91D7-342AB3C83C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717560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0FBD-9B4D-4B75-A090-0E185083B715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F9304A-47E5-4BE5-91D7-342AB3C83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23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0FBD-9B4D-4B75-A090-0E185083B715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304A-47E5-4BE5-91D7-342AB3C83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2081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0FBD-9B4D-4B75-A090-0E185083B715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304A-47E5-4BE5-91D7-342AB3C83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4094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0FBD-9B4D-4B75-A090-0E185083B715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304A-47E5-4BE5-91D7-342AB3C83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199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0FBD-9B4D-4B75-A090-0E185083B715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2F9304A-47E5-4BE5-91D7-342AB3C83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848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0FBD-9B4D-4B75-A090-0E185083B715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2F9304A-47E5-4BE5-91D7-342AB3C83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335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0FBD-9B4D-4B75-A090-0E185083B715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2F9304A-47E5-4BE5-91D7-342AB3C83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8022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0FBD-9B4D-4B75-A090-0E185083B715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304A-47E5-4BE5-91D7-342AB3C83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9075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0FBD-9B4D-4B75-A090-0E185083B715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304A-47E5-4BE5-91D7-342AB3C83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9500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0FBD-9B4D-4B75-A090-0E185083B715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304A-47E5-4BE5-91D7-342AB3C83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0670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0FBD-9B4D-4B75-A090-0E185083B715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F9304A-47E5-4BE5-91D7-342AB3C83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659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60FBD-9B4D-4B75-A090-0E185083B715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2F9304A-47E5-4BE5-91D7-342AB3C83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014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0F8FC3-D7EF-CA4C-4484-F3B3DF609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219076"/>
            <a:ext cx="8915400" cy="226694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 Верхнетагильский центр ППМСП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589213" y="2333625"/>
            <a:ext cx="8915400" cy="357759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- как метод развития ребенка раннего возраста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4000" dirty="0"/>
          </a:p>
        </p:txBody>
      </p:sp>
      <p:pic>
        <p:nvPicPr>
          <p:cNvPr id="17409" name="Picture 1" descr="G:\вебинар\през\8a7cda64738f310ef86eff8711e456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3100" y="3765550"/>
            <a:ext cx="4584700" cy="27282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98019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89B7D4-9B64-9E89-F7C6-ACCCB53D1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216" y="624110"/>
            <a:ext cx="10193396" cy="514577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Ребенок с 9-12 месяцев</a:t>
            </a:r>
          </a:p>
        </p:txBody>
      </p:sp>
      <p:pic>
        <p:nvPicPr>
          <p:cNvPr id="5" name="Объект 4" descr="Изображение выглядит как в помещении, игра, Детские игрушки, ребенок, начинающий ходить&#10;&#10;Автоматически созданное описание">
            <a:extLst>
              <a:ext uri="{FF2B5EF4-FFF2-40B4-BE49-F238E27FC236}">
                <a16:creationId xmlns="" xmlns:a16="http://schemas.microsoft.com/office/drawing/2014/main" id="{CEA67A98-941B-FA44-250B-517C691B17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084" r="19267"/>
          <a:stretch>
            <a:fillRect/>
          </a:stretch>
        </p:blipFill>
        <p:spPr>
          <a:xfrm>
            <a:off x="570632" y="2009955"/>
            <a:ext cx="4225655" cy="297611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32716" y="1138687"/>
            <a:ext cx="6842973" cy="536535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1400" dirty="0"/>
              <a:t>Появляется собственный указательный жест (для привлечения внимания)</a:t>
            </a:r>
          </a:p>
          <a:p>
            <a:pPr>
              <a:spcBef>
                <a:spcPts val="0"/>
              </a:spcBef>
            </a:pPr>
            <a:r>
              <a:rPr lang="ru-RU" sz="1400" dirty="0"/>
              <a:t>взрослого к интересующему предмету).</a:t>
            </a:r>
          </a:p>
          <a:p>
            <a:pPr lvl="0">
              <a:spcBef>
                <a:spcPts val="0"/>
              </a:spcBef>
            </a:pPr>
            <a:r>
              <a:rPr lang="ru-RU" sz="1400" dirty="0"/>
              <a:t>Появляется совместная игра: взрослый предлагает различные вариации любимой игры (сами вариации становятся очень  увлекательными  для ребенка).</a:t>
            </a:r>
          </a:p>
          <a:p>
            <a:pPr lvl="0">
              <a:spcBef>
                <a:spcPts val="0"/>
              </a:spcBef>
            </a:pPr>
            <a:r>
              <a:rPr lang="ru-RU" sz="1400" dirty="0"/>
              <a:t>Возникает очередность, диалог.</a:t>
            </a:r>
          </a:p>
          <a:p>
            <a:pPr lvl="0">
              <a:spcBef>
                <a:spcPts val="0"/>
              </a:spcBef>
            </a:pPr>
            <a:r>
              <a:rPr lang="ru-RU" sz="1400" dirty="0"/>
              <a:t>Одна вариация игры плавно сменяет другую.</a:t>
            </a:r>
          </a:p>
          <a:p>
            <a:pPr lvl="0">
              <a:spcBef>
                <a:spcPts val="0"/>
              </a:spcBef>
            </a:pPr>
            <a:r>
              <a:rPr lang="ru-RU" sz="1400" dirty="0"/>
              <a:t>Ребенок начинает выступать в роли партнера по игре.</a:t>
            </a:r>
          </a:p>
          <a:p>
            <a:pPr lvl="0">
              <a:spcBef>
                <a:spcPts val="0"/>
              </a:spcBef>
            </a:pPr>
            <a:r>
              <a:rPr lang="ru-RU" sz="1400" dirty="0"/>
              <a:t>Действует с предметом, подражая взрослому.</a:t>
            </a:r>
          </a:p>
          <a:p>
            <a:pPr lvl="0">
              <a:spcBef>
                <a:spcPts val="0"/>
              </a:spcBef>
            </a:pPr>
            <a:r>
              <a:rPr lang="ru-RU" sz="1400" dirty="0"/>
              <a:t>Осваивает функциональные действия с предметами.</a:t>
            </a:r>
          </a:p>
          <a:p>
            <a:pPr lvl="0">
              <a:spcBef>
                <a:spcPts val="0"/>
              </a:spcBef>
            </a:pPr>
            <a:r>
              <a:rPr lang="ru-RU" sz="1400" dirty="0"/>
              <a:t>Появляются асимметричные действия с двумя предметами (открывает крышечки, нанизывает кольца на стержень, строит башню).</a:t>
            </a:r>
          </a:p>
          <a:p>
            <a:pPr lvl="0">
              <a:spcBef>
                <a:spcPts val="0"/>
              </a:spcBef>
            </a:pPr>
            <a:r>
              <a:rPr lang="ru-RU" sz="1400" dirty="0"/>
              <a:t>Появляются разные способы брать мелкие предметы (развитие «пинцетного» захвата).</a:t>
            </a:r>
          </a:p>
          <a:p>
            <a:pPr lvl="0">
              <a:spcBef>
                <a:spcPts val="0"/>
              </a:spcBef>
            </a:pPr>
            <a:r>
              <a:rPr lang="ru-RU" sz="1400" dirty="0"/>
              <a:t>Действует с предметами в пространстве (кладет в…, ставит на…).</a:t>
            </a:r>
          </a:p>
          <a:p>
            <a:pPr lvl="0">
              <a:spcBef>
                <a:spcPts val="0"/>
              </a:spcBef>
            </a:pPr>
            <a:r>
              <a:rPr lang="ru-RU" sz="1400" dirty="0"/>
              <a:t>Самостоятельная ходьба.</a:t>
            </a:r>
          </a:p>
          <a:p>
            <a:pPr lvl="0">
              <a:spcBef>
                <a:spcPts val="0"/>
              </a:spcBef>
            </a:pPr>
            <a:r>
              <a:rPr lang="ru-RU" sz="1400" dirty="0"/>
              <a:t>Сидит на корточках.</a:t>
            </a:r>
          </a:p>
          <a:p>
            <a:pPr lvl="0">
              <a:spcBef>
                <a:spcPts val="0"/>
              </a:spcBef>
            </a:pPr>
            <a:r>
              <a:rPr lang="ru-RU" sz="1400" dirty="0"/>
              <a:t>В процессе ходьбы переносит предметы.</a:t>
            </a:r>
          </a:p>
          <a:p>
            <a:pPr lvl="0">
              <a:spcBef>
                <a:spcPts val="0"/>
              </a:spcBef>
            </a:pPr>
            <a:r>
              <a:rPr lang="ru-RU" sz="1400" dirty="0"/>
              <a:t>Меняет направление при ходьбе.</a:t>
            </a:r>
          </a:p>
          <a:p>
            <a:pPr lvl="0">
              <a:spcBef>
                <a:spcPts val="0"/>
              </a:spcBef>
            </a:pPr>
            <a:r>
              <a:rPr lang="ru-RU" sz="1400" dirty="0"/>
              <a:t>Начинает локализовывать тактильные ощущения.</a:t>
            </a:r>
          </a:p>
          <a:p>
            <a:pPr lvl="0">
              <a:spcBef>
                <a:spcPts val="0"/>
              </a:spcBef>
            </a:pPr>
            <a:r>
              <a:rPr lang="ru-RU" sz="1400" dirty="0"/>
              <a:t>Показывает на другом части тела.</a:t>
            </a:r>
          </a:p>
          <a:p>
            <a:pPr lvl="0">
              <a:spcBef>
                <a:spcPts val="0"/>
              </a:spcBef>
            </a:pPr>
            <a:endParaRPr lang="ru-RU" sz="1400" dirty="0"/>
          </a:p>
          <a:p>
            <a:pPr lvl="0">
              <a:spcBef>
                <a:spcPts val="0"/>
              </a:spcBef>
            </a:pPr>
            <a:endParaRPr lang="ru-RU" sz="1400" dirty="0"/>
          </a:p>
          <a:p>
            <a:pPr lvl="0">
              <a:spcBef>
                <a:spcPts val="0"/>
              </a:spcBef>
            </a:pPr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68272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8FA374-3376-B8DA-DDA6-C3DDBCF72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Игры с ребенком от 1 до 2 лет </a:t>
            </a:r>
          </a:p>
        </p:txBody>
      </p:sp>
      <p:pic>
        <p:nvPicPr>
          <p:cNvPr id="5" name="Объект 4" descr="Изображение выглядит как в помещении, человек, еда, желт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E4F932E8-8E73-251D-E9D6-1ECFBA5694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67" y="4295955"/>
            <a:ext cx="2612516" cy="2398831"/>
          </a:xfrm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345057" y="1328468"/>
            <a:ext cx="11160574" cy="2734574"/>
          </a:xfrm>
        </p:spPr>
        <p:txBody>
          <a:bodyPr/>
          <a:lstStyle/>
          <a:p>
            <a:pPr lvl="2">
              <a:spcBef>
                <a:spcPts val="0"/>
              </a:spcBef>
            </a:pPr>
            <a:r>
              <a:rPr lang="ru-RU" b="1" dirty="0"/>
              <a:t>Игры на подражание более сложным и точным действиям, а также цепочке действий</a:t>
            </a:r>
            <a:r>
              <a:rPr lang="ru-RU" sz="1600" dirty="0"/>
              <a:t> </a:t>
            </a:r>
            <a:r>
              <a:rPr lang="ru-RU" dirty="0"/>
              <a:t>Появляются последовательности действий и усложняются сами действия (позы пальцев, развороты кистей рук по отношению к телу).</a:t>
            </a:r>
          </a:p>
          <a:p>
            <a:pPr lvl="2">
              <a:spcBef>
                <a:spcPts val="0"/>
              </a:spcBef>
            </a:pPr>
            <a:r>
              <a:rPr lang="ru-RU" b="1" dirty="0"/>
              <a:t>Игры на речевое подражание </a:t>
            </a:r>
            <a:r>
              <a:rPr lang="ru-RU" dirty="0"/>
              <a:t>(Летит самолет, по дорожке гладкой – гладкой, У тетушки Натальи..)</a:t>
            </a:r>
          </a:p>
          <a:p>
            <a:pPr lvl="2">
              <a:spcBef>
                <a:spcPts val="0"/>
              </a:spcBef>
            </a:pPr>
            <a:r>
              <a:rPr lang="ru-RU" b="1" dirty="0"/>
              <a:t>Пальчиковые игры </a:t>
            </a:r>
            <a:r>
              <a:rPr lang="ru-RU" dirty="0"/>
              <a:t>(Этот пальчик, два кота)</a:t>
            </a:r>
          </a:p>
          <a:p>
            <a:pPr lvl="2">
              <a:spcBef>
                <a:spcPts val="0"/>
              </a:spcBef>
            </a:pPr>
            <a:r>
              <a:rPr lang="ru-RU" b="1" dirty="0"/>
              <a:t>Игры на соотношение предметов </a:t>
            </a:r>
            <a:r>
              <a:rPr lang="ru-RU" dirty="0"/>
              <a:t>( вытягивать из коробки ленты или бумагу, опускать в отверстие коробки разные предметы: шарики, прищепки и крышки, вынимать стаканчики один из другого, предметы, игрушки  из мешка, собирать с малышом пирамидку и надевайте кольца на палку.)</a:t>
            </a:r>
          </a:p>
          <a:p>
            <a:pPr lvl="2">
              <a:spcBef>
                <a:spcPts val="0"/>
              </a:spcBef>
            </a:pPr>
            <a:r>
              <a:rPr lang="ru-RU" b="1" dirty="0"/>
              <a:t>Игры с мячом </a:t>
            </a:r>
            <a:r>
              <a:rPr lang="ru-RU" dirty="0"/>
              <a:t>(пинать, бросать, толкать, передавать).</a:t>
            </a:r>
          </a:p>
          <a:p>
            <a:pPr lvl="2">
              <a:spcBef>
                <a:spcPts val="0"/>
              </a:spcBef>
            </a:pPr>
            <a:r>
              <a:rPr lang="ru-RU" b="1" dirty="0"/>
              <a:t>Игры на перемещение в пространстве</a:t>
            </a:r>
            <a:r>
              <a:rPr lang="ru-RU" dirty="0"/>
              <a:t> (на исследование пространств, например пусть ребенок Ползает по наклонной плоскости, Залазит и сползает с возвышения, Залазит под стол.)</a:t>
            </a:r>
          </a:p>
          <a:p>
            <a:pPr>
              <a:spcBef>
                <a:spcPts val="0"/>
              </a:spcBef>
            </a:pPr>
            <a:endParaRPr lang="ru-RU" dirty="0"/>
          </a:p>
        </p:txBody>
      </p:sp>
      <p:pic>
        <p:nvPicPr>
          <p:cNvPr id="7" name="Рисунок 6" descr="Изображение выглядит как человек, одежда, игра, ребенок, начинающий ходить&#10;&#10;Автоматически созданное описание">
            <a:extLst>
              <a:ext uri="{FF2B5EF4-FFF2-40B4-BE49-F238E27FC236}">
                <a16:creationId xmlns="" xmlns:a16="http://schemas.microsoft.com/office/drawing/2014/main" id="{25401416-9E28-1235-2A05-BAF9EFD3CE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060" y="4270076"/>
            <a:ext cx="2158788" cy="2356060"/>
          </a:xfrm>
          <a:prstGeom prst="rect">
            <a:avLst/>
          </a:prstGeom>
        </p:spPr>
      </p:pic>
      <p:pic>
        <p:nvPicPr>
          <p:cNvPr id="10" name="Рисунок 9" descr="Изображение выглядит как человек, одежда, Человеческое лицо, в помещении&#10;&#10;Автоматически созданное описание">
            <a:extLst>
              <a:ext uri="{FF2B5EF4-FFF2-40B4-BE49-F238E27FC236}">
                <a16:creationId xmlns="" xmlns:a16="http://schemas.microsoft.com/office/drawing/2014/main" id="{C9DBC339-5938-5C18-CA83-224DB9C24B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243" y="4276237"/>
            <a:ext cx="3583802" cy="2273426"/>
          </a:xfrm>
          <a:prstGeom prst="rect">
            <a:avLst/>
          </a:prstGeom>
        </p:spPr>
      </p:pic>
      <p:pic>
        <p:nvPicPr>
          <p:cNvPr id="4098" name="Picture 2" descr="G:\вебинар\фото для презентаций\играть в мяч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91932" y="4277174"/>
            <a:ext cx="2343510" cy="23298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62514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7675A7-445D-2185-7C23-8978F809B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Ребенок  в возрасте 1-2 лет</a:t>
            </a:r>
          </a:p>
        </p:txBody>
      </p:sp>
      <p:pic>
        <p:nvPicPr>
          <p:cNvPr id="5" name="Объект 4" descr="Изображение выглядит как одежда, человек, Человеческое лицо, ребенок, начинающий ходить&#10;&#10;Автоматически созданное описание">
            <a:extLst>
              <a:ext uri="{FF2B5EF4-FFF2-40B4-BE49-F238E27FC236}">
                <a16:creationId xmlns="" xmlns:a16="http://schemas.microsoft.com/office/drawing/2014/main" id="{6BB8B8FE-9E5E-CFDC-4BA1-47C15C41B3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06" y="2197185"/>
            <a:ext cx="4343400" cy="2884289"/>
          </a:xfrm>
        </p:spPr>
      </p:pic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5124091" y="1492370"/>
            <a:ext cx="6711351" cy="4891177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0"/>
              </a:spcBef>
            </a:pPr>
            <a:r>
              <a:rPr lang="ru-RU" sz="1600" dirty="0"/>
              <a:t>Показывает взрослым интересные игрушки, делится своими впечатлениями.</a:t>
            </a:r>
          </a:p>
          <a:p>
            <a:pPr lvl="0">
              <a:spcBef>
                <a:spcPts val="0"/>
              </a:spcBef>
            </a:pPr>
            <a:r>
              <a:rPr lang="ru-RU" sz="1600" dirty="0"/>
              <a:t>Интересуется чужими эмоциями, хочет поделиться своими эмоциями: приносит понравившуюся игрушку, хочет по- делиться своими находками, своей радостью или печалью.</a:t>
            </a:r>
          </a:p>
          <a:p>
            <a:pPr lvl="0">
              <a:spcBef>
                <a:spcPts val="0"/>
              </a:spcBef>
            </a:pPr>
            <a:r>
              <a:rPr lang="ru-RU" sz="1600" dirty="0"/>
              <a:t>Развиваются положительные социальные действия и эмоции: угощает, пытается помогать, сопереживает.</a:t>
            </a:r>
          </a:p>
          <a:p>
            <a:pPr lvl="0">
              <a:spcBef>
                <a:spcPts val="0"/>
              </a:spcBef>
            </a:pPr>
            <a:r>
              <a:rPr lang="ru-RU" sz="1600" dirty="0"/>
              <a:t>Проявляет интерес к наполнению и опорожнению емкостей.</a:t>
            </a:r>
          </a:p>
          <a:p>
            <a:pPr lvl="0">
              <a:spcBef>
                <a:spcPts val="0"/>
              </a:spcBef>
            </a:pPr>
            <a:r>
              <a:rPr lang="ru-RU" sz="1600" dirty="0"/>
              <a:t>Исследует функциональные качества предметов.</a:t>
            </a:r>
          </a:p>
          <a:p>
            <a:pPr lvl="0">
              <a:spcBef>
                <a:spcPts val="0"/>
              </a:spcBef>
            </a:pPr>
            <a:r>
              <a:rPr lang="ru-RU" sz="1600" dirty="0"/>
              <a:t>Начинает использовать орудия: ложка, вилка, зубная щетка, карандаш, мелок.</a:t>
            </a:r>
          </a:p>
          <a:p>
            <a:pPr lvl="0">
              <a:spcBef>
                <a:spcPts val="0"/>
              </a:spcBef>
            </a:pPr>
            <a:r>
              <a:rPr lang="ru-RU" sz="1600" dirty="0"/>
              <a:t>Пьет и ест самостоятельно.</a:t>
            </a:r>
          </a:p>
          <a:p>
            <a:pPr lvl="0">
              <a:spcBef>
                <a:spcPts val="0"/>
              </a:spcBef>
            </a:pPr>
            <a:r>
              <a:rPr lang="ru-RU" sz="1600" dirty="0"/>
              <a:t>Начинает активно осваивать пространство: пролезает под столом, забирается на подо- конники, шкафы, залезает в</a:t>
            </a:r>
          </a:p>
          <a:p>
            <a:pPr>
              <a:spcBef>
                <a:spcPts val="0"/>
              </a:spcBef>
            </a:pPr>
            <a:r>
              <a:rPr lang="ru-RU" sz="1600" dirty="0"/>
              <a:t>шкаф и т.п.</a:t>
            </a:r>
          </a:p>
          <a:p>
            <a:pPr lvl="0">
              <a:spcBef>
                <a:spcPts val="0"/>
              </a:spcBef>
            </a:pPr>
            <a:r>
              <a:rPr lang="ru-RU" sz="1600" dirty="0"/>
              <a:t>Формируется целостный не- прерывный образ самого себя (представление о взаимосвязи функций собственного тела,</a:t>
            </a:r>
          </a:p>
          <a:p>
            <a:pPr lvl="0">
              <a:spcBef>
                <a:spcPts val="0"/>
              </a:spcBef>
            </a:pPr>
            <a:r>
              <a:rPr lang="ru-RU" sz="1600" dirty="0"/>
              <a:t>Пьет и ест самостоятельно.</a:t>
            </a:r>
          </a:p>
          <a:p>
            <a:pPr lvl="0">
              <a:spcBef>
                <a:spcPts val="0"/>
              </a:spcBef>
            </a:pPr>
            <a:r>
              <a:rPr lang="ru-RU" sz="1600" dirty="0"/>
              <a:t>Сам раздевается.</a:t>
            </a:r>
          </a:p>
          <a:p>
            <a:pPr lvl="0">
              <a:spcBef>
                <a:spcPts val="0"/>
              </a:spcBef>
            </a:pPr>
            <a:r>
              <a:rPr lang="ru-RU" sz="1600" dirty="0"/>
              <a:t>Появляются собственные представления о «приятном» и «неприятном», любимые свойства и признаки окружающего мира.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07838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970A58-2F35-945C-9386-8D7FB8794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Игры с ребенком от 2 до 3 лет </a:t>
            </a:r>
          </a:p>
        </p:txBody>
      </p:sp>
      <p:pic>
        <p:nvPicPr>
          <p:cNvPr id="5" name="Объект 4" descr="Изображение выглядит как Человеческое лицо, человек, одежда, в помещении&#10;&#10;Автоматически созданное описание">
            <a:extLst>
              <a:ext uri="{FF2B5EF4-FFF2-40B4-BE49-F238E27FC236}">
                <a16:creationId xmlns="" xmlns:a16="http://schemas.microsoft.com/office/drawing/2014/main" id="{D484D106-62EA-11C2-04C4-7E521DDF78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699" y="4417334"/>
            <a:ext cx="3030322" cy="2272741"/>
          </a:xfrm>
        </p:spPr>
      </p:pic>
      <p:sp>
        <p:nvSpPr>
          <p:cNvPr id="6" name="Текст 5"/>
          <p:cNvSpPr>
            <a:spLocks noGrp="1"/>
          </p:cNvSpPr>
          <p:nvPr>
            <p:ph sz="half" idx="2"/>
          </p:nvPr>
        </p:nvSpPr>
        <p:spPr>
          <a:xfrm>
            <a:off x="336430" y="1440611"/>
            <a:ext cx="11168181" cy="3001993"/>
          </a:xfrm>
        </p:spPr>
        <p:txBody>
          <a:bodyPr>
            <a:normAutofit/>
          </a:bodyPr>
          <a:lstStyle/>
          <a:p>
            <a:pPr lvl="1"/>
            <a:r>
              <a:rPr lang="ru-RU" dirty="0"/>
              <a:t> </a:t>
            </a:r>
            <a:r>
              <a:rPr lang="ru-RU" b="1" dirty="0"/>
              <a:t>Игры, направленные на результат </a:t>
            </a:r>
            <a:r>
              <a:rPr lang="ru-RU" dirty="0"/>
              <a:t>(</a:t>
            </a:r>
            <a:r>
              <a:rPr lang="ru-RU" sz="1600" b="1" dirty="0"/>
              <a:t> </a:t>
            </a:r>
            <a:r>
              <a:rPr lang="ru-RU" dirty="0"/>
              <a:t>Машинки, фигурки зверей и людей, кубики, </a:t>
            </a:r>
            <a:r>
              <a:rPr lang="en-US" dirty="0" smtClean="0"/>
              <a:t>LEGO</a:t>
            </a:r>
            <a:r>
              <a:rPr lang="ru-RU" dirty="0" smtClean="0"/>
              <a:t>, </a:t>
            </a:r>
            <a:r>
              <a:rPr lang="ru-RU" dirty="0"/>
              <a:t>песок, тесто, глина, пластилин, формочки, краски, железная дорога.)</a:t>
            </a:r>
          </a:p>
          <a:p>
            <a:pPr lvl="1"/>
            <a:r>
              <a:rPr lang="ru-RU" b="1" dirty="0"/>
              <a:t>Сюжетная игра</a:t>
            </a:r>
            <a:r>
              <a:rPr lang="ru-RU" sz="1600" b="1" dirty="0"/>
              <a:t> </a:t>
            </a:r>
            <a:r>
              <a:rPr lang="ru-RU" sz="1600" dirty="0"/>
              <a:t>(</a:t>
            </a:r>
            <a:r>
              <a:rPr lang="ru-RU" dirty="0"/>
              <a:t>Домик с дверцами (коробка с отверстием), набор зверей, игрушечная посуда, мебель, разные машинки, набор кубиков, тряпочки разноцветные, пластилин для изготовления еды, строим «теремок»).</a:t>
            </a:r>
          </a:p>
          <a:p>
            <a:pPr lvl="1"/>
            <a:r>
              <a:rPr lang="ru-RU" b="1" dirty="0"/>
              <a:t>Наряжаемся перед зеркалом </a:t>
            </a:r>
            <a:r>
              <a:rPr lang="ru-RU" dirty="0"/>
              <a:t>(</a:t>
            </a:r>
            <a:r>
              <a:rPr lang="ru-RU" sz="1600" dirty="0"/>
              <a:t> </a:t>
            </a:r>
            <a:r>
              <a:rPr lang="ru-RU" dirty="0"/>
              <a:t>Коробка с головными уборами – масками, шапочками зверей, шляпами, деталями костюмов (хвосты, лапы, уши), большое зеркало).</a:t>
            </a:r>
          </a:p>
          <a:p>
            <a:pPr lvl="1"/>
            <a:r>
              <a:rPr lang="ru-RU" b="1" dirty="0"/>
              <a:t>Игры на взаимодействие со советниками </a:t>
            </a:r>
            <a:r>
              <a:rPr lang="ru-RU" dirty="0"/>
              <a:t>( игры с мечем, машиной, катать коляску).</a:t>
            </a:r>
          </a:p>
          <a:p>
            <a:pPr lvl="1"/>
            <a:r>
              <a:rPr lang="ru-RU" dirty="0"/>
              <a:t>Хороводные игры с элементами фольклора (каравай)</a:t>
            </a:r>
          </a:p>
          <a:p>
            <a:pPr lvl="1"/>
            <a:endParaRPr lang="ru-RU" dirty="0"/>
          </a:p>
          <a:p>
            <a:pPr lvl="1"/>
            <a:endParaRPr lang="ru-RU" dirty="0"/>
          </a:p>
          <a:p>
            <a:endParaRPr lang="ru-RU" dirty="0"/>
          </a:p>
        </p:txBody>
      </p:sp>
      <p:pic>
        <p:nvPicPr>
          <p:cNvPr id="7" name="Рисунок 6" descr="Изображение выглядит как одежда, ребенок, начинающий ходить, в помещении,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796C8254-9EF7-7170-6552-E819C4F274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44" y="4392065"/>
            <a:ext cx="2941283" cy="2323280"/>
          </a:xfrm>
          <a:prstGeom prst="rect">
            <a:avLst/>
          </a:prstGeom>
        </p:spPr>
      </p:pic>
      <p:pic>
        <p:nvPicPr>
          <p:cNvPr id="3" name="Объект 4" descr="Изображение выглядит как Человеческое лицо, человек, ребенок, начинающий ходить, одежда&#10;&#10;Автоматически созданное описание">
            <a:extLst>
              <a:ext uri="{FF2B5EF4-FFF2-40B4-BE49-F238E27FC236}">
                <a16:creationId xmlns="" xmlns:a16="http://schemas.microsoft.com/office/drawing/2014/main" id="{3DBDB590-3A93-38DB-BB59-73FDA79DD7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986" r="6774"/>
          <a:stretch/>
        </p:blipFill>
        <p:spPr>
          <a:xfrm>
            <a:off x="7831394" y="4181705"/>
            <a:ext cx="3540482" cy="24426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3498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415ECC-CFD8-8928-D1E4-DBA3A0B8E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96" y="624110"/>
            <a:ext cx="11239916" cy="699364"/>
          </a:xfrm>
        </p:spPr>
        <p:txBody>
          <a:bodyPr/>
          <a:lstStyle/>
          <a:p>
            <a:pPr algn="ctr"/>
            <a:r>
              <a:rPr lang="ru-RU" sz="3600" dirty="0"/>
              <a:t>Ребенок  в возрасте 2 – 3  лет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293137B-E2EB-E677-5886-767EA5039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49542" y="1323474"/>
            <a:ext cx="6755069" cy="4934451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dirty="0"/>
              <a:t>Начинает выделять маму, папу, себя, изображать их с помощью значимых признаков принадлежности (очки, тапочки). </a:t>
            </a:r>
            <a:endParaRPr lang="ru-RU" dirty="0" smtClean="0"/>
          </a:p>
          <a:p>
            <a:pPr lvl="0">
              <a:spcBef>
                <a:spcPts val="0"/>
              </a:spcBef>
            </a:pPr>
            <a:r>
              <a:rPr lang="ru-RU" dirty="0" smtClean="0"/>
              <a:t>Проигрывает </a:t>
            </a:r>
            <a:r>
              <a:rPr lang="ru-RU" dirty="0"/>
              <a:t>атрибуты значимых для ребенка лиц (разные животные, доктор, шофер).</a:t>
            </a:r>
          </a:p>
          <a:p>
            <a:pPr lvl="0">
              <a:spcBef>
                <a:spcPts val="0"/>
              </a:spcBef>
            </a:pPr>
            <a:r>
              <a:rPr lang="ru-RU" dirty="0" smtClean="0"/>
              <a:t>Проявляет </a:t>
            </a:r>
            <a:r>
              <a:rPr lang="ru-RU" dirty="0"/>
              <a:t>большой интерес к пазлам-вкладышам.</a:t>
            </a:r>
          </a:p>
          <a:p>
            <a:pPr lvl="0">
              <a:spcBef>
                <a:spcPts val="0"/>
              </a:spcBef>
            </a:pPr>
            <a:r>
              <a:rPr lang="ru-RU" dirty="0"/>
              <a:t>Начинает включать в игру неодушевленные предметы и поселять их в выдуманном мире).</a:t>
            </a:r>
          </a:p>
          <a:p>
            <a:pPr lvl="0">
              <a:spcBef>
                <a:spcPts val="0"/>
              </a:spcBef>
            </a:pPr>
            <a:r>
              <a:rPr lang="ru-RU" dirty="0"/>
              <a:t>Использует инструменты: ножницы, кисточка, молоток, веник, щетка.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ru-RU" dirty="0"/>
              <a:t>Использует в речи место- имение «я».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ru-RU" dirty="0"/>
              <a:t>Огромный интерес к фотоальбомам.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ru-RU" dirty="0"/>
              <a:t>Появляется страх темно- ты.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ru-RU" dirty="0"/>
              <a:t>Начинает играть с эмоциями.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/>
              <a:t>Продолжает проигрывать пугающие впечатления в игре.</a:t>
            </a:r>
          </a:p>
          <a:p>
            <a:endParaRPr lang="ru-RU" dirty="0"/>
          </a:p>
        </p:txBody>
      </p:sp>
      <p:pic>
        <p:nvPicPr>
          <p:cNvPr id="5" name="Объект 4" descr="Изображение выглядит как Человеческое лицо, мальчик, одежда, ребе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043EC9DE-9937-EF12-6C09-3AFCCF8B93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>
          <a:xfrm>
            <a:off x="436305" y="2511232"/>
            <a:ext cx="4313237" cy="2874338"/>
          </a:xfrm>
        </p:spPr>
      </p:pic>
    </p:spTree>
    <p:extLst>
      <p:ext uri="{BB962C8B-B14F-4D97-AF65-F5344CB8AC3E}">
        <p14:creationId xmlns="" xmlns:p14="http://schemas.microsoft.com/office/powerpoint/2010/main" val="3597272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28950" y="465138"/>
            <a:ext cx="7648575" cy="525462"/>
          </a:xfrm>
        </p:spPr>
        <p:txBody>
          <a:bodyPr>
            <a:noAutofit/>
          </a:bodyPr>
          <a:lstStyle/>
          <a:p>
            <a:r>
              <a:rPr lang="ru-RU" sz="3600" dirty="0" smtClean="0"/>
              <a:t>Играйте в игры с малышом!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Чем опасен смартфон и планшет для детей раннего возраста:</a:t>
            </a:r>
          </a:p>
          <a:p>
            <a:r>
              <a:rPr lang="ru-RU" dirty="0" smtClean="0"/>
              <a:t>Задержка развития ребенка:</a:t>
            </a:r>
          </a:p>
          <a:p>
            <a:r>
              <a:rPr lang="ru-RU" dirty="0" smtClean="0"/>
              <a:t>Задержка речевого развития, коммуникации с окружающими ограничение возможности для общения</a:t>
            </a:r>
          </a:p>
          <a:p>
            <a:r>
              <a:rPr lang="ru-RU" dirty="0" smtClean="0"/>
              <a:t>Ухудшение зрения, проблемы со здоровьем</a:t>
            </a:r>
          </a:p>
          <a:p>
            <a:r>
              <a:rPr lang="ru-RU" dirty="0" smtClean="0"/>
              <a:t>Нарушение памяти, мышления, внимания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71500" y="1085850"/>
            <a:ext cx="5067300" cy="477519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800" b="1" i="1" dirty="0" smtClean="0"/>
              <a:t>Игра с ребёнком научит вас:</a:t>
            </a:r>
            <a:endParaRPr lang="ru-RU" sz="1800" b="1" dirty="0" smtClean="0"/>
          </a:p>
          <a:p>
            <a:pPr>
              <a:spcBef>
                <a:spcPts val="0"/>
              </a:spcBef>
            </a:pPr>
            <a:r>
              <a:rPr lang="ru-RU" sz="1800" dirty="0" smtClean="0"/>
              <a:t>·Говорить </a:t>
            </a:r>
            <a:r>
              <a:rPr lang="ru-RU" sz="1800" dirty="0" smtClean="0"/>
              <a:t>с ребёнком на его языке;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Преодолевать </a:t>
            </a:r>
            <a:r>
              <a:rPr lang="ru-RU" sz="1800" dirty="0" smtClean="0"/>
              <a:t>чувство превосходства над ребёнком, свою авторитарную </a:t>
            </a:r>
            <a:r>
              <a:rPr lang="ru-RU" sz="1800" dirty="0" smtClean="0"/>
              <a:t>позицию</a:t>
            </a:r>
            <a:endParaRPr lang="ru-RU" sz="1800" dirty="0" smtClean="0"/>
          </a:p>
          <a:p>
            <a:pPr>
              <a:spcBef>
                <a:spcPts val="0"/>
              </a:spcBef>
            </a:pPr>
            <a:r>
              <a:rPr lang="ru-RU" sz="1800" dirty="0" smtClean="0"/>
              <a:t>  Оживлять в себе детские черты: непосредственность, искренность, свежесть эмоций;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Открывать </a:t>
            </a:r>
            <a:r>
              <a:rPr lang="ru-RU" sz="1800" dirty="0" smtClean="0"/>
              <a:t>для себя способ обучения через подражание образцам, через эмоциональное чувствование, переживание;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·Любить </a:t>
            </a:r>
            <a:r>
              <a:rPr lang="ru-RU" sz="1800" dirty="0" smtClean="0"/>
              <a:t>детей такими, какие они есть!</a:t>
            </a:r>
          </a:p>
          <a:p>
            <a:endParaRPr lang="ru-RU" dirty="0"/>
          </a:p>
        </p:txBody>
      </p:sp>
      <p:pic>
        <p:nvPicPr>
          <p:cNvPr id="1028" name="Picture 4" descr="G:\вебинар\през\1356636864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5675" y="4733924"/>
            <a:ext cx="2692400" cy="1888168"/>
          </a:xfrm>
          <a:prstGeom prst="rect">
            <a:avLst/>
          </a:prstGeom>
          <a:noFill/>
        </p:spPr>
      </p:pic>
      <p:pic>
        <p:nvPicPr>
          <p:cNvPr id="1029" name="Picture 5" descr="G:\вебинар\фото для презентаций\ВМЕСТЕ.jpg"/>
          <p:cNvPicPr>
            <a:picLocks noChangeAspect="1" noChangeArrowheads="1"/>
          </p:cNvPicPr>
          <p:nvPr/>
        </p:nvPicPr>
        <p:blipFill>
          <a:blip r:embed="rId3" cstate="print"/>
          <a:srcRect l="12508" t="11220" r="15704" b="982"/>
          <a:stretch>
            <a:fillRect/>
          </a:stretch>
        </p:blipFill>
        <p:spPr bwMode="auto">
          <a:xfrm>
            <a:off x="1714500" y="4676776"/>
            <a:ext cx="2409825" cy="1964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86251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человек, одежда, Человеческое лицо, мальчик&#10;&#10;Автоматически созданное описание">
            <a:extLst>
              <a:ext uri="{FF2B5EF4-FFF2-40B4-BE49-F238E27FC236}">
                <a16:creationId xmlns="" xmlns:a16="http://schemas.microsoft.com/office/drawing/2014/main" id="{7C38B006-35BC-AD88-40AA-B89FE4423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08" y="888274"/>
            <a:ext cx="10830863" cy="5669280"/>
          </a:xfrm>
        </p:spPr>
      </p:pic>
    </p:spTree>
    <p:extLst>
      <p:ext uri="{BB962C8B-B14F-4D97-AF65-F5344CB8AC3E}">
        <p14:creationId xmlns="" xmlns:p14="http://schemas.microsoft.com/office/powerpoint/2010/main" val="1353149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3AE8D9-8F52-F731-6171-DE8871234F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Благодарим за 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3504401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299F87-9C59-03EA-2268-2B8048862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/>
              <a:t>Значение игры в жизни ребенка</a:t>
            </a:r>
          </a:p>
        </p:txBody>
      </p:sp>
      <p:pic>
        <p:nvPicPr>
          <p:cNvPr id="7" name="Объект 6" descr="Изображение выглядит как Человеческое лицо, человек, одежда, ребенок, начинающий ходить&#10;&#10;Автоматически созданное описание">
            <a:extLst>
              <a:ext uri="{FF2B5EF4-FFF2-40B4-BE49-F238E27FC236}">
                <a16:creationId xmlns="" xmlns:a16="http://schemas.microsoft.com/office/drawing/2014/main" id="{525FC547-BA02-ADB9-AA48-9E81D3B774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63" y="1889654"/>
            <a:ext cx="4737895" cy="3158596"/>
          </a:xfrm>
        </p:spPr>
      </p:pic>
      <p:sp>
        <p:nvSpPr>
          <p:cNvPr id="4" name="Текст 3"/>
          <p:cNvSpPr>
            <a:spLocks noGrp="1"/>
          </p:cNvSpPr>
          <p:nvPr>
            <p:ph sz="half" idx="2"/>
          </p:nvPr>
        </p:nvSpPr>
        <p:spPr>
          <a:xfrm>
            <a:off x="5886450" y="1695450"/>
            <a:ext cx="5618161" cy="4208394"/>
          </a:xfrm>
        </p:spPr>
        <p:txBody>
          <a:bodyPr/>
          <a:lstStyle/>
          <a:p>
            <a:r>
              <a:rPr lang="ru-RU" sz="2000" dirty="0" smtClean="0"/>
              <a:t>Игра – ведущий вид деятельности в развитии малыша.</a:t>
            </a:r>
          </a:p>
          <a:p>
            <a:r>
              <a:rPr lang="ru-RU" sz="2000" dirty="0" smtClean="0"/>
              <a:t>Игра способствует развитию:</a:t>
            </a:r>
          </a:p>
          <a:p>
            <a:r>
              <a:rPr lang="ru-RU" sz="2000" dirty="0" smtClean="0"/>
              <a:t>Коммуникативных навыков;</a:t>
            </a:r>
          </a:p>
          <a:p>
            <a:r>
              <a:rPr lang="ru-RU" sz="2000" dirty="0" smtClean="0"/>
              <a:t>Развитию речи ребенка;</a:t>
            </a:r>
          </a:p>
          <a:p>
            <a:r>
              <a:rPr lang="ru-RU" sz="2000" dirty="0" smtClean="0"/>
              <a:t>Формированию познавательных процессов (память, восприятие, мышление);</a:t>
            </a:r>
          </a:p>
          <a:p>
            <a:r>
              <a:rPr lang="ru-RU" sz="2000" dirty="0" smtClean="0"/>
              <a:t>Наблюдательность, воображение.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3157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0B3064-9518-EEA6-8236-FBF3564EF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302" y="250166"/>
            <a:ext cx="9558069" cy="71599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Игры с малышом с рождения до 3 месяцев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96814" y="956931"/>
            <a:ext cx="4026329" cy="253054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600" b="1" dirty="0"/>
              <a:t>Игры лицом к лицу </a:t>
            </a:r>
            <a:r>
              <a:rPr lang="ru-RU" sz="1600" dirty="0" smtClean="0"/>
              <a:t>(взрослый предлагает пободаться лбами, начинает строить рожицы, дуть на разные части лица.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Потешки: Дует свежий ветерок!</a:t>
            </a:r>
          </a:p>
          <a:p>
            <a:pPr>
              <a:spcBef>
                <a:spcPts val="0"/>
              </a:spcBef>
            </a:pPr>
            <a:r>
              <a:rPr lang="ru-RU" sz="1600" dirty="0" err="1" smtClean="0"/>
              <a:t>Совушка</a:t>
            </a:r>
            <a:r>
              <a:rPr lang="ru-RU" sz="1600" dirty="0" smtClean="0"/>
              <a:t> сова большая голова!</a:t>
            </a:r>
          </a:p>
          <a:p>
            <a:endParaRPr lang="ru-RU" dirty="0"/>
          </a:p>
        </p:txBody>
      </p:sp>
      <p:pic>
        <p:nvPicPr>
          <p:cNvPr id="5" name="Объект 4" descr="Изображение выглядит как человек, Человеческое лицо, ребенок, ребенок, начинающий ходить&#10;&#10;Автоматически созданное описание">
            <a:extLst>
              <a:ext uri="{FF2B5EF4-FFF2-40B4-BE49-F238E27FC236}">
                <a16:creationId xmlns="" xmlns:a16="http://schemas.microsoft.com/office/drawing/2014/main" id="{F0E07A7B-F5D5-43C9-43CB-F54483180E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62" y="3786996"/>
            <a:ext cx="3402945" cy="2389517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295553" y="659219"/>
            <a:ext cx="7591647" cy="279636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800" b="1" dirty="0" smtClean="0"/>
              <a:t>Игры для  </a:t>
            </a:r>
            <a:r>
              <a:rPr lang="ru-RU" sz="1800" b="1" dirty="0"/>
              <a:t>развития слухового внимания</a:t>
            </a:r>
            <a:r>
              <a:rPr lang="ru-RU" sz="1800" dirty="0"/>
              <a:t>, с использованием погремушек, бубна, колокольчика. </a:t>
            </a:r>
            <a:r>
              <a:rPr lang="ru-RU" sz="1800" dirty="0" smtClean="0"/>
              <a:t>(Где шумит?)</a:t>
            </a:r>
          </a:p>
          <a:p>
            <a:pPr>
              <a:spcBef>
                <a:spcPts val="0"/>
              </a:spcBef>
            </a:pPr>
            <a:endParaRPr lang="ru-RU" sz="1800" dirty="0"/>
          </a:p>
          <a:p>
            <a:pPr>
              <a:spcBef>
                <a:spcPts val="0"/>
              </a:spcBef>
            </a:pPr>
            <a:r>
              <a:rPr lang="ru-RU" sz="1800" b="1" dirty="0"/>
              <a:t>Игры на развитие  вестибулярных ощущений </a:t>
            </a:r>
            <a:r>
              <a:rPr lang="ru-RU" sz="1800" dirty="0"/>
              <a:t>–  это ритмичные игры, например раскачивание ребенка на руках, в шезлонге, на  большом мяче , в одеяле</a:t>
            </a:r>
            <a:r>
              <a:rPr lang="ru-RU" sz="1800" dirty="0" smtClean="0"/>
              <a:t>. (стишки Баю –баюшки баю).</a:t>
            </a:r>
          </a:p>
          <a:p>
            <a:pPr>
              <a:spcBef>
                <a:spcPts val="0"/>
              </a:spcBef>
            </a:pPr>
            <a:endParaRPr lang="ru-RU" sz="1800" dirty="0"/>
          </a:p>
          <a:p>
            <a:pPr>
              <a:spcBef>
                <a:spcPts val="0"/>
              </a:spcBef>
            </a:pPr>
            <a:r>
              <a:rPr lang="ru-RU" sz="1800" b="1" dirty="0" smtClean="0"/>
              <a:t>Игры </a:t>
            </a:r>
            <a:r>
              <a:rPr lang="ru-RU" sz="1800" b="1" dirty="0"/>
              <a:t>на привлечение внимания к телу </a:t>
            </a:r>
            <a:r>
              <a:rPr lang="ru-RU" sz="1800" dirty="0"/>
              <a:t>– в зоне удовольствия и </a:t>
            </a:r>
            <a:r>
              <a:rPr lang="ru-RU" sz="1800" dirty="0" smtClean="0"/>
              <a:t>комфорта.( Игра потягушечки, медведь идет)</a:t>
            </a:r>
            <a:endParaRPr lang="ru-RU" dirty="0"/>
          </a:p>
        </p:txBody>
      </p:sp>
      <p:pic>
        <p:nvPicPr>
          <p:cNvPr id="9" name="Рисунок 8" descr="Изображение выглядит как человек, одежда, Человеческое лицо, в помещении&#10;&#10;Автоматически созданное описание">
            <a:extLst>
              <a:ext uri="{FF2B5EF4-FFF2-40B4-BE49-F238E27FC236}">
                <a16:creationId xmlns="" xmlns:a16="http://schemas.microsoft.com/office/drawing/2014/main" id="{7C54AB55-C08E-5386-F5AB-7A5B80DA99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648" r="26606"/>
          <a:stretch>
            <a:fillRect/>
          </a:stretch>
        </p:blipFill>
        <p:spPr>
          <a:xfrm>
            <a:off x="8419382" y="3760138"/>
            <a:ext cx="3303916" cy="2357960"/>
          </a:xfrm>
          <a:prstGeom prst="rect">
            <a:avLst/>
          </a:prstGeom>
        </p:spPr>
      </p:pic>
      <p:pic>
        <p:nvPicPr>
          <p:cNvPr id="1026" name="Picture 2" descr="G:\вебинар\фото для презентаций\погремуш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2364" y="3786996"/>
            <a:ext cx="3569984" cy="2380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45652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A1CC27-940A-379F-650F-1C95188D5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786" y="624110"/>
            <a:ext cx="10398825" cy="72161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Ребенок  с рождения до 3 </a:t>
            </a:r>
            <a:r>
              <a:rPr lang="ru-RU" sz="2800" b="1" dirty="0" smtClean="0"/>
              <a:t>месяцев делает и умеет</a:t>
            </a:r>
            <a:endParaRPr lang="ru-RU" sz="2800" b="1" dirty="0"/>
          </a:p>
        </p:txBody>
      </p:sp>
      <p:pic>
        <p:nvPicPr>
          <p:cNvPr id="11" name="Объект 10" descr="Изображение выглядит как человек, Человеческое лицо, ребенок, начинающий ходить, ребе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EC6C8AD6-970D-3D54-F549-E9EFA6E2B7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72" y="1540905"/>
            <a:ext cx="5077830" cy="326400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05378" y="1362974"/>
            <a:ext cx="5699234" cy="5201728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/>
              <a:t>Ребенок фиксирует взгляд на лице (врожденный интерес к человеческому лицу).</a:t>
            </a:r>
          </a:p>
          <a:p>
            <a:r>
              <a:rPr lang="ru-RU" dirty="0"/>
              <a:t>Копирует движения челюстью, губа- ми, языком</a:t>
            </a:r>
          </a:p>
          <a:p>
            <a:pPr lvl="0"/>
            <a:r>
              <a:rPr lang="ru-RU" dirty="0"/>
              <a:t>Поворачивает голову в сторону источника звука.</a:t>
            </a:r>
          </a:p>
          <a:p>
            <a:pPr lvl="0"/>
            <a:r>
              <a:rPr lang="ru-RU" dirty="0"/>
              <a:t>Прослеживает за лицом, предметом.</a:t>
            </a:r>
          </a:p>
          <a:p>
            <a:r>
              <a:rPr lang="ru-RU" dirty="0"/>
              <a:t>Играет с собственными руками:</a:t>
            </a:r>
            <a:endParaRPr lang="ru-RU" sz="2800" dirty="0"/>
          </a:p>
          <a:p>
            <a:pPr lvl="1"/>
            <a:r>
              <a:rPr lang="ru-RU" dirty="0"/>
              <a:t>тянет руки в рот – формируется </a:t>
            </a:r>
            <a:r>
              <a:rPr lang="ru-RU" dirty="0" smtClean="0"/>
              <a:t>координация </a:t>
            </a:r>
            <a:r>
              <a:rPr lang="ru-RU" dirty="0"/>
              <a:t>«рука-рот»;</a:t>
            </a:r>
            <a:endParaRPr lang="ru-RU" sz="2400" dirty="0"/>
          </a:p>
          <a:p>
            <a:pPr lvl="1"/>
            <a:r>
              <a:rPr lang="ru-RU" dirty="0"/>
              <a:t>приближает руки к лицу, рассматривает, соединяет – формируется координация</a:t>
            </a:r>
            <a:endParaRPr lang="ru-RU" sz="2400" dirty="0"/>
          </a:p>
          <a:p>
            <a:r>
              <a:rPr lang="ru-RU" dirty="0"/>
              <a:t>«рука-глаз»;</a:t>
            </a:r>
            <a:endParaRPr lang="ru-RU" sz="2800" dirty="0"/>
          </a:p>
          <a:p>
            <a:pPr lvl="1"/>
            <a:r>
              <a:rPr lang="ru-RU" dirty="0"/>
              <a:t>тактильно исследует свои руки (</a:t>
            </a:r>
            <a:r>
              <a:rPr lang="ru-RU" dirty="0" smtClean="0"/>
              <a:t>ощупывание </a:t>
            </a:r>
            <a:r>
              <a:rPr lang="ru-RU" dirty="0"/>
              <a:t>рук) – координация «рука-рука».</a:t>
            </a:r>
            <a:endParaRPr lang="ru-RU" sz="2400" dirty="0"/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56581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401300-229A-0C87-FFFC-E94C0F60B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Игры с малышом от 3 до 6 месяцев</a:t>
            </a:r>
          </a:p>
        </p:txBody>
      </p:sp>
      <p:pic>
        <p:nvPicPr>
          <p:cNvPr id="5" name="Объект 4" descr="Изображение выглядит как человек, в помещении, ребенок, начинающий ходить, ребе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E19ACA2B-9877-3BD0-42DC-60B344BE95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86" y="1282716"/>
            <a:ext cx="4674228" cy="2909784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538823" y="1630392"/>
            <a:ext cx="5322498" cy="5003320"/>
          </a:xfrm>
        </p:spPr>
        <p:txBody>
          <a:bodyPr/>
          <a:lstStyle/>
          <a:p>
            <a:r>
              <a:rPr lang="ru-RU" b="1" dirty="0"/>
              <a:t>Эмоциональные и ритмичные игры</a:t>
            </a:r>
            <a:r>
              <a:rPr lang="ru-RU" dirty="0"/>
              <a:t>, направленные на </a:t>
            </a:r>
            <a:r>
              <a:rPr lang="ru-RU" dirty="0" smtClean="0"/>
              <a:t>взаимодействие. (Игры </a:t>
            </a:r>
            <a:r>
              <a:rPr lang="ru-RU" dirty="0"/>
              <a:t>в прятки («ку-ку»), </a:t>
            </a:r>
            <a:r>
              <a:rPr lang="ru-RU" dirty="0" smtClean="0"/>
              <a:t>где мама?)</a:t>
            </a:r>
            <a:endParaRPr lang="ru-RU" dirty="0"/>
          </a:p>
          <a:p>
            <a:r>
              <a:rPr lang="ru-RU" b="1" dirty="0"/>
              <a:t>Игры на формирование хватания и отпускания </a:t>
            </a:r>
            <a:r>
              <a:rPr lang="ru-RU" b="1" dirty="0" smtClean="0"/>
              <a:t>предмета </a:t>
            </a:r>
            <a:r>
              <a:rPr lang="ru-RU" dirty="0" smtClean="0"/>
              <a:t>(Бах!, Погладим кису!, Пуговки, тактильные книжки)</a:t>
            </a:r>
            <a:endParaRPr lang="ru-RU" dirty="0"/>
          </a:p>
          <a:p>
            <a:r>
              <a:rPr lang="ru-RU" sz="1800" b="1" dirty="0" smtClean="0"/>
              <a:t>Игры на формирование дотягивания</a:t>
            </a:r>
            <a:r>
              <a:rPr lang="ru-RU" sz="1800" dirty="0" smtClean="0"/>
              <a:t>, хватания и отпускания предмета (доползи, хватай)</a:t>
            </a:r>
          </a:p>
          <a:p>
            <a:r>
              <a:rPr lang="ru-RU" b="1" dirty="0" smtClean="0"/>
              <a:t>Игры с ногами</a:t>
            </a:r>
            <a:r>
              <a:rPr lang="ru-RU" b="1" dirty="0"/>
              <a:t> </a:t>
            </a:r>
            <a:r>
              <a:rPr lang="ru-RU" dirty="0" smtClean="0"/>
              <a:t>(Яркие резинки, резиновые кольца с шипами, резинки с колокольчиком, шуршащие пакеты, прищепки, полосатые носки; широкая лента для волос,)</a:t>
            </a:r>
          </a:p>
        </p:txBody>
      </p:sp>
      <p:pic>
        <p:nvPicPr>
          <p:cNvPr id="2050" name="Picture 2" descr="G:\вебинар\фото для презентаций\носочек скри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145" y="4330461"/>
            <a:ext cx="2583341" cy="2400029"/>
          </a:xfrm>
          <a:prstGeom prst="rect">
            <a:avLst/>
          </a:prstGeom>
          <a:noFill/>
        </p:spPr>
      </p:pic>
      <p:pic>
        <p:nvPicPr>
          <p:cNvPr id="3" name="Picture 2" descr="G:\вебинар\през\2eae2b63ad132f2ffcdd429584557b6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2084" y="4433777"/>
            <a:ext cx="3054292" cy="2158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02508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859532-68F5-4447-3142-56D9119ED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Ребенок с 3-6 месяцев</a:t>
            </a:r>
          </a:p>
        </p:txBody>
      </p:sp>
      <p:pic>
        <p:nvPicPr>
          <p:cNvPr id="4" name="Объект 6" descr="Изображение выглядит как Детские игрушки, в помещении, Человеческое лицо, ребе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26DE2614-9F48-09B2-98DB-585F564511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7" y="2188142"/>
            <a:ext cx="4313237" cy="3018038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270740" y="1406106"/>
            <a:ext cx="6233871" cy="5167222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/>
              <a:t>Долго лежит на животе, опираясь на вытянутые руки, может начинать ползать по-пластунски;</a:t>
            </a:r>
          </a:p>
          <a:p>
            <a:r>
              <a:rPr lang="ru-RU" sz="1600" dirty="0" smtClean="0"/>
              <a:t>Уверенно переворачивается со спины на живот;</a:t>
            </a:r>
          </a:p>
          <a:p>
            <a:r>
              <a:rPr lang="ru-RU" sz="1600" dirty="0" smtClean="0"/>
              <a:t>Сидит с поддержкой, спина при этом сильно согнута;</a:t>
            </a:r>
          </a:p>
          <a:p>
            <a:r>
              <a:rPr lang="ru-RU" sz="1600" dirty="0" smtClean="0"/>
              <a:t>Развлекает себя, играя с собственными ручками и ножками;</a:t>
            </a:r>
          </a:p>
          <a:p>
            <a:r>
              <a:rPr lang="ru-RU" sz="1600" dirty="0" smtClean="0"/>
              <a:t>Уверенно хватает предметы и подолгу держит их в руках;</a:t>
            </a:r>
          </a:p>
          <a:p>
            <a:r>
              <a:rPr lang="ru-RU" sz="1600" dirty="0" smtClean="0"/>
              <a:t>Долго следит за перемещением игрушки;</a:t>
            </a:r>
          </a:p>
          <a:p>
            <a:pPr lvl="0"/>
            <a:r>
              <a:rPr lang="ru-RU" sz="1600" dirty="0" smtClean="0"/>
              <a:t>По-разному реагирует на текстуру, форму и твердость предметов.</a:t>
            </a:r>
          </a:p>
          <a:p>
            <a:r>
              <a:rPr lang="ru-RU" sz="1600" dirty="0" smtClean="0"/>
              <a:t>Все больше начинает исследовать предмет: ударяет предметами по поверхности, друг о друга;</a:t>
            </a:r>
          </a:p>
          <a:p>
            <a:r>
              <a:rPr lang="ru-RU" sz="1600" dirty="0" smtClean="0"/>
              <a:t>Занимается с одним предметом — перекладывает из руки в руку, тянет в рот, отодвигает, рассматривает;</a:t>
            </a:r>
          </a:p>
          <a:p>
            <a:r>
              <a:rPr lang="ru-RU" sz="1600" dirty="0" smtClean="0"/>
              <a:t>Повторяет за взрослым слоги и звуки, подражая его голосовым интонациям;</a:t>
            </a:r>
          </a:p>
          <a:p>
            <a:pPr lvl="0">
              <a:spcBef>
                <a:spcPts val="0"/>
              </a:spcBef>
            </a:pPr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13055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EE312E-1EBF-A7B4-5E51-3F02530F2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Игры с малышом 6 – 9 месяцев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45057" y="1319842"/>
            <a:ext cx="4511615" cy="2199735"/>
          </a:xfrm>
        </p:spPr>
        <p:txBody>
          <a:bodyPr/>
          <a:lstStyle/>
          <a:p>
            <a:r>
              <a:rPr lang="ru-RU" sz="1600" b="1" dirty="0"/>
              <a:t>Игры на манипулирование с предметами. </a:t>
            </a:r>
          </a:p>
          <a:p>
            <a:r>
              <a:rPr lang="ru-RU" sz="1600" dirty="0"/>
              <a:t>Бросать предмет перед ребенком, например, бросать предметы в коробку с отверстием, доставать шарики, кубики из емкостей различной глубины, нажимать и сжимать резиновые игрушки. 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5141343" y="1561381"/>
            <a:ext cx="6364288" cy="1975450"/>
          </a:xfrm>
        </p:spPr>
        <p:txBody>
          <a:bodyPr/>
          <a:lstStyle/>
          <a:p>
            <a:r>
              <a:rPr lang="ru-RU" dirty="0"/>
              <a:t>Стучать предмет об </a:t>
            </a:r>
            <a:r>
              <a:rPr lang="ru-RU" dirty="0" smtClean="0"/>
              <a:t>предмет (Тук – стук).</a:t>
            </a:r>
            <a:endParaRPr lang="ru-RU" dirty="0"/>
          </a:p>
          <a:p>
            <a:r>
              <a:rPr lang="ru-RU" dirty="0"/>
              <a:t>Катать мячи, игрушки.</a:t>
            </a:r>
          </a:p>
          <a:p>
            <a:r>
              <a:rPr lang="ru-RU" dirty="0"/>
              <a:t>Важно в этом возрасте перекладывать предмет из одной руки в другую, рассматривать его. </a:t>
            </a:r>
          </a:p>
        </p:txBody>
      </p:sp>
      <p:pic>
        <p:nvPicPr>
          <p:cNvPr id="7" name="Рисунок 6" descr="Изображение выглядит как человек, Человеческое лицо, одежда, мальчик&#10;&#10;Автоматически созданное описание">
            <a:extLst>
              <a:ext uri="{FF2B5EF4-FFF2-40B4-BE49-F238E27FC236}">
                <a16:creationId xmlns="" xmlns:a16="http://schemas.microsoft.com/office/drawing/2014/main" id="{00B1D313-54C4-A1BB-6A57-CDFC1694A5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505" y="3648973"/>
            <a:ext cx="3369107" cy="3059957"/>
          </a:xfrm>
          <a:prstGeom prst="rect">
            <a:avLst/>
          </a:prstGeom>
        </p:spPr>
      </p:pic>
      <p:pic>
        <p:nvPicPr>
          <p:cNvPr id="3074" name="Picture 2" descr="G:\вебинар\фото для презентаций\шариккк в коробк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557" y="3790044"/>
            <a:ext cx="3768035" cy="2671141"/>
          </a:xfrm>
          <a:prstGeom prst="rect">
            <a:avLst/>
          </a:prstGeom>
          <a:noFill/>
        </p:spPr>
      </p:pic>
      <p:pic>
        <p:nvPicPr>
          <p:cNvPr id="3075" name="Picture 3" descr="G:\вебинар\фото для презентаций\стучать предметом о пре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2629" y="3838755"/>
            <a:ext cx="3899940" cy="2794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68113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51AB56-6333-2671-59C2-6092261E6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046" y="624110"/>
            <a:ext cx="9631566" cy="721611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Ребенок с 6 – 9 месяцев</a:t>
            </a:r>
          </a:p>
        </p:txBody>
      </p:sp>
      <p:pic>
        <p:nvPicPr>
          <p:cNvPr id="5" name="Объект 4" descr="Изображение выглядит как Человеческое лицо, ребенок, начинающий ходить, человек, ребе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8FA6A4CA-8B0E-66A8-8D63-B318E1FDCE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70" r="15230" b="-2505"/>
          <a:stretch>
            <a:fillRect/>
          </a:stretch>
        </p:blipFill>
        <p:spPr>
          <a:xfrm>
            <a:off x="276045" y="1817590"/>
            <a:ext cx="4183903" cy="349628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86748" y="1345721"/>
            <a:ext cx="7329207" cy="5276305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dirty="0" smtClean="0"/>
              <a:t>Подражает </a:t>
            </a:r>
            <a:r>
              <a:rPr lang="ru-RU" dirty="0"/>
              <a:t>эмоциям, мимике, действиям взрослого.</a:t>
            </a:r>
          </a:p>
          <a:p>
            <a:pPr lvl="0">
              <a:spcBef>
                <a:spcPts val="0"/>
              </a:spcBef>
            </a:pPr>
            <a:r>
              <a:rPr lang="ru-RU" dirty="0"/>
              <a:t>Все больше рассматривает предметы с разных сторон (визуальное исследование), изучает трехмерную форму объектов.</a:t>
            </a:r>
          </a:p>
          <a:p>
            <a:pPr lvl="0">
              <a:spcBef>
                <a:spcPts val="0"/>
              </a:spcBef>
            </a:pPr>
            <a:r>
              <a:rPr lang="ru-RU" dirty="0"/>
              <a:t>Начинает активно исследовать ближнее пространство.</a:t>
            </a:r>
          </a:p>
          <a:p>
            <a:pPr lvl="0">
              <a:spcBef>
                <a:spcPts val="0"/>
              </a:spcBef>
            </a:pPr>
            <a:r>
              <a:rPr lang="ru-RU" dirty="0"/>
              <a:t>Изменяет уровень положения тела для исследования </a:t>
            </a:r>
            <a:r>
              <a:rPr lang="ru-RU" dirty="0" smtClean="0"/>
              <a:t>пространства</a:t>
            </a:r>
            <a:r>
              <a:rPr lang="ru-RU" dirty="0"/>
              <a:t>: ползет, сидит, встает.</a:t>
            </a:r>
          </a:p>
          <a:p>
            <a:pPr lvl="0">
              <a:spcBef>
                <a:spcPts val="0"/>
              </a:spcBef>
            </a:pPr>
            <a:r>
              <a:rPr lang="ru-RU" dirty="0"/>
              <a:t>Исследует объем и глубину (дырочки, коробки, стаканы, щели).</a:t>
            </a:r>
          </a:p>
          <a:p>
            <a:pPr lvl="0">
              <a:spcBef>
                <a:spcPts val="0"/>
              </a:spcBef>
            </a:pPr>
            <a:r>
              <a:rPr lang="ru-RU" dirty="0"/>
              <a:t>Ползет сначала на животе, потом на четвереньках.</a:t>
            </a:r>
          </a:p>
          <a:p>
            <a:pPr lvl="0">
              <a:spcBef>
                <a:spcPts val="0"/>
              </a:spcBef>
            </a:pPr>
            <a:r>
              <a:rPr lang="ru-RU" dirty="0"/>
              <a:t>Самостоятельно садится и самостоятельно сидит, согнув ноги перед собой.</a:t>
            </a:r>
          </a:p>
          <a:p>
            <a:pPr lvl="0">
              <a:spcBef>
                <a:spcPts val="0"/>
              </a:spcBef>
            </a:pPr>
            <a:r>
              <a:rPr lang="ru-RU" dirty="0"/>
              <a:t>При падении вбок выставляет руку.</a:t>
            </a:r>
          </a:p>
          <a:p>
            <a:pPr lvl="0">
              <a:spcBef>
                <a:spcPts val="0"/>
              </a:spcBef>
            </a:pPr>
            <a:r>
              <a:rPr lang="ru-RU" dirty="0"/>
              <a:t>Прыгает на коленях у взрослого с поддержкой.</a:t>
            </a:r>
          </a:p>
          <a:p>
            <a:pPr lvl="0">
              <a:spcBef>
                <a:spcPts val="0"/>
              </a:spcBef>
            </a:pPr>
            <a:r>
              <a:rPr lang="ru-RU" dirty="0"/>
              <a:t>Встает у опоры и ходит вдоль опоры, может присесть из положения стоя.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897154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9B0922-BF7F-3545-6367-23BBE7E89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Игры с малышом 9 - 12 месяцев</a:t>
            </a:r>
          </a:p>
        </p:txBody>
      </p:sp>
      <p:pic>
        <p:nvPicPr>
          <p:cNvPr id="5" name="Объект 4" descr="Изображение выглядит как человек, Человеческое лицо, одежда, в помещении&#10;&#10;Автоматически созданное описание">
            <a:extLst>
              <a:ext uri="{FF2B5EF4-FFF2-40B4-BE49-F238E27FC236}">
                <a16:creationId xmlns="" xmlns:a16="http://schemas.microsoft.com/office/drawing/2014/main" id="{72EAECDB-5C74-4F47-5615-D3FE811095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47" y="1428321"/>
            <a:ext cx="4313237" cy="2876929"/>
          </a:xfrm>
        </p:spPr>
      </p:pic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5538158" y="1509623"/>
            <a:ext cx="6201558" cy="4724267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ru-RU" sz="2000" b="1" dirty="0"/>
              <a:t>Ритмичные подвижные игры </a:t>
            </a:r>
            <a:r>
              <a:rPr lang="ru-RU" sz="2000" dirty="0"/>
              <a:t>(по кочкам!, Большие ноги шли по дороге!, Я люблю свою лошадку!)</a:t>
            </a:r>
          </a:p>
          <a:p>
            <a:pPr algn="just">
              <a:spcBef>
                <a:spcPts val="0"/>
              </a:spcBef>
            </a:pPr>
            <a:r>
              <a:rPr lang="ru-RU" sz="2000" b="1" dirty="0"/>
              <a:t>Манипуляции с предметами </a:t>
            </a:r>
            <a:r>
              <a:rPr lang="ru-RU" sz="2000" dirty="0"/>
              <a:t>(ложки деревянные и железные, пластиковые лопатки для готовки, подушки, платочки, ленточки, вощеная бумага, палочки деревянные, толстые трубочки для коктейля, мячики, маленькие кубики, трубочки из-под бумажных полотенец, из-под туалетной бумаги, резиновые игрушки, целлофановые пакеты).</a:t>
            </a:r>
          </a:p>
          <a:p>
            <a:pPr algn="just">
              <a:spcBef>
                <a:spcPts val="0"/>
              </a:spcBef>
            </a:pPr>
            <a:r>
              <a:rPr lang="ru-RU" sz="2000" b="1" dirty="0"/>
              <a:t>Игры на подражание </a:t>
            </a:r>
            <a:r>
              <a:rPr lang="ru-RU" sz="2000" dirty="0"/>
              <a:t>(Сорока белобока, Где наши ручки?)</a:t>
            </a:r>
          </a:p>
          <a:p>
            <a:pPr algn="just">
              <a:spcBef>
                <a:spcPts val="0"/>
              </a:spcBef>
            </a:pPr>
            <a:r>
              <a:rPr lang="ru-RU" sz="2000" b="1" dirty="0"/>
              <a:t>Тактильные игры </a:t>
            </a:r>
            <a:r>
              <a:rPr lang="ru-RU" sz="2000" dirty="0"/>
              <a:t>на ощущение частей собственного тела (Жили были два кота)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 descr="Изображение выглядит как человек, одежда, Человеческое лицо, ребенок, начинающий ходить&#10;&#10;Автоматически созданное описание">
            <a:extLst>
              <a:ext uri="{FF2B5EF4-FFF2-40B4-BE49-F238E27FC236}">
                <a16:creationId xmlns="" xmlns:a16="http://schemas.microsoft.com/office/drawing/2014/main" id="{F6C75913-1300-E39F-FD87-77243237D6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185" y="4525830"/>
            <a:ext cx="3605759" cy="21582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084751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1009</TotalTime>
  <Words>1481</Words>
  <Application>Microsoft Office PowerPoint</Application>
  <PresentationFormat>Произвольный</PresentationFormat>
  <Paragraphs>139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Легкий дым</vt:lpstr>
      <vt:lpstr>ГБОУ СО Верхнетагильский центр ППМСП  </vt:lpstr>
      <vt:lpstr>Значение игры в жизни ребенка</vt:lpstr>
      <vt:lpstr>Игры с малышом с рождения до 3 месяцев</vt:lpstr>
      <vt:lpstr>Ребенок  с рождения до 3 месяцев делает и умеет</vt:lpstr>
      <vt:lpstr>Игры с малышом от 3 до 6 месяцев</vt:lpstr>
      <vt:lpstr>Ребенок с 3-6 месяцев</vt:lpstr>
      <vt:lpstr>Игры с малышом 6 – 9 месяцев</vt:lpstr>
      <vt:lpstr>Ребенок с 6 – 9 месяцев</vt:lpstr>
      <vt:lpstr>Игры с малышом 9 - 12 месяцев</vt:lpstr>
      <vt:lpstr>Ребенок с 9-12 месяцев</vt:lpstr>
      <vt:lpstr>Игры с ребенком от 1 до 2 лет </vt:lpstr>
      <vt:lpstr>Ребенок  в возрасте 1-2 лет</vt:lpstr>
      <vt:lpstr>Игры с ребенком от 2 до 3 лет </vt:lpstr>
      <vt:lpstr>Ребенок  в возрасте 2 – 3  лет</vt:lpstr>
      <vt:lpstr>Играйте в игры с малышом!</vt:lpstr>
      <vt:lpstr>Слайд 16</vt:lpstr>
      <vt:lpstr>Благодарим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Верхнетагильский центр ППМСП ИГРА - как метод развития ребенка раннего возраста.</dc:title>
  <dc:creator>7z</dc:creator>
  <cp:lastModifiedBy>Анатолий</cp:lastModifiedBy>
  <cp:revision>77</cp:revision>
  <dcterms:created xsi:type="dcterms:W3CDTF">2024-10-14T06:03:12Z</dcterms:created>
  <dcterms:modified xsi:type="dcterms:W3CDTF">2024-10-21T03:20:24Z</dcterms:modified>
</cp:coreProperties>
</file>