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92" r:id="rId4"/>
    <p:sldId id="285" r:id="rId5"/>
    <p:sldId id="298" r:id="rId6"/>
    <p:sldId id="293" r:id="rId7"/>
    <p:sldId id="294" r:id="rId8"/>
    <p:sldId id="29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C8"/>
    <a:srgbClr val="E8DAAC"/>
    <a:srgbClr val="5B0F1D"/>
    <a:srgbClr val="59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D4DF-014C-43C4-8274-957FD62ECDB9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5CB7-D2DB-4C16-97A1-54B99B6C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6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2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8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437-E79C-080E-8EF4-817D96E3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3DA566-6D04-CCF9-28DD-BA4BB2BB8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F0306B-16CD-7591-E75B-060CC5EA3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365CF-FEB2-613C-0FA1-EFE663859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6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5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D4D80-AC76-CF90-A4D6-3B0F6577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F768FE9-5C96-2AE1-5764-0E5A930A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43ADD3-2172-95B9-FD49-0C75E22D0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8B9702-DAB3-BBB1-076D-49607D374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9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943" y="5142331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</a:blip>
          <a:srcRect r="18405"/>
          <a:stretch/>
        </p:blipFill>
        <p:spPr>
          <a:xfrm>
            <a:off x="10446276" y="1738483"/>
            <a:ext cx="1728781" cy="3381034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56602" y="1105942"/>
            <a:ext cx="9389674" cy="4222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«Опять двойка!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неуспевающими учениками?»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8FC6AD-593D-DCFC-44A3-8E8FEC72C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859329" y="125223"/>
            <a:ext cx="1008000" cy="100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CDCC1-9CF4-62ED-7869-2D966E6DAF5B}"/>
              </a:ext>
            </a:extLst>
          </p:cNvPr>
          <p:cNvSpPr txBox="1"/>
          <p:nvPr/>
        </p:nvSpPr>
        <p:spPr>
          <a:xfrm>
            <a:off x="1973655" y="307818"/>
            <a:ext cx="717034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«Верхнетагильский центр психолого-педагогической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медицинской и социальной помощи»</a:t>
            </a:r>
            <a:endParaRPr lang="ru-RU" sz="1400" b="0" strike="noStrike" spc="-1" dirty="0">
              <a:latin typeface="Arial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психолого-медико-педагогическая комиссия Состав 4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76794E-F615-BB67-2187-B46F0DBC6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B761E9FD-F24B-BE84-6074-62156A82D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5" y="10514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ACDE8A-5DC3-EE10-7335-D37B2A1385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142331"/>
            <a:ext cx="12187650" cy="17384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иллюстрация, зарисовка, Графика&#10;&#10;Контент, сгенерированный ИИ, может содержать ошибки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999733" y="97942"/>
            <a:ext cx="1008000" cy="1008000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084200" y="329242"/>
            <a:ext cx="9754511" cy="112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неуспевающими учениками Причины школьной неуспеваемости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2DA63C-72E6-23C4-2829-D68A8AF6CAFA}"/>
              </a:ext>
            </a:extLst>
          </p:cNvPr>
          <p:cNvSpPr/>
          <p:nvPr/>
        </p:nvSpPr>
        <p:spPr>
          <a:xfrm>
            <a:off x="9578711" y="5511705"/>
            <a:ext cx="25200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ЦПМПК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Сырвачева Елена Валерьевна</a:t>
            </a:r>
          </a:p>
        </p:txBody>
      </p:sp>
      <p:pic>
        <p:nvPicPr>
          <p:cNvPr id="7" name="Рисунок 6" descr="Изображение выглядит как человек, Человеческое лицо, одежда, Обу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2AECA3-5A4E-74EC-61B7-D6B2617E9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311" y="1904886"/>
            <a:ext cx="3281444" cy="2844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1C63C-38B9-9069-9556-C2C21015D5D8}"/>
              </a:ext>
            </a:extLst>
          </p:cNvPr>
          <p:cNvSpPr txBox="1"/>
          <p:nvPr/>
        </p:nvSpPr>
        <p:spPr>
          <a:xfrm>
            <a:off x="391245" y="2000620"/>
            <a:ext cx="83676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постановка обучения и воспитания учителя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организованное повторение или его отсутствие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Несистематический и поверхностный учет знаний обучающихся, неправильная оценка знаний учителем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взаимопонимания между учителем и учеником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CFC396-ACEE-D931-4A70-CAA48F962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A1187F4-8B4A-2766-7473-C237EAAD6C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>
          <a:xfrm>
            <a:off x="1837852" y="329242"/>
            <a:ext cx="9185281" cy="115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школьной неуспеваемости и способы их преодоления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9E4EE-6BA9-FAFA-5C16-62047BAA32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23134" y="161172"/>
            <a:ext cx="1008000" cy="100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16B0E-728B-5E00-6036-4A71A87EAC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7D1AEA-2B74-98A6-57F3-E9933A35A858}"/>
              </a:ext>
            </a:extLst>
          </p:cNvPr>
          <p:cNvSpPr txBox="1"/>
          <p:nvPr/>
        </p:nvSpPr>
        <p:spPr>
          <a:xfrm>
            <a:off x="9303391" y="5727148"/>
            <a:ext cx="27953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Алена Владимировна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57BA2-36D9-CCCE-67FA-D4114905E10F}"/>
              </a:ext>
            </a:extLst>
          </p:cNvPr>
          <p:cNvSpPr txBox="1"/>
          <p:nvPr/>
        </p:nvSpPr>
        <p:spPr>
          <a:xfrm>
            <a:off x="570368" y="2178689"/>
            <a:ext cx="6781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интереса к обучению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внимания и усидчивости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Откладывание и  игнорирование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нагрузка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Неприятности в школе</a:t>
            </a:r>
          </a:p>
        </p:txBody>
      </p:sp>
      <p:pic>
        <p:nvPicPr>
          <p:cNvPr id="3" name="Picture 2" descr="Прописи как кошмар начальной школы. 6 советов, как не замучить себя и  ребёнка | Мел">
            <a:extLst>
              <a:ext uri="{FF2B5EF4-FFF2-40B4-BE49-F238E27FC236}">
                <a16:creationId xmlns:a16="http://schemas.microsoft.com/office/drawing/2014/main" id="{90C70314-2A2C-4B20-E734-91AAB75F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662" y="2020201"/>
            <a:ext cx="3210184" cy="28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B49FE-1668-75EC-8C25-BBBFE3A0D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89E76C54-83BF-5D37-094A-935597F016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5400" y="5085157"/>
            <a:ext cx="12187650" cy="173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D882D-BF59-124D-56C5-F3E5D5278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90711" y="86044"/>
            <a:ext cx="1008000" cy="10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BEAFE-65AB-297A-CE5D-4C4396B42BE3}"/>
              </a:ext>
            </a:extLst>
          </p:cNvPr>
          <p:cNvSpPr txBox="1"/>
          <p:nvPr/>
        </p:nvSpPr>
        <p:spPr>
          <a:xfrm>
            <a:off x="8863343" y="5727148"/>
            <a:ext cx="32353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Манакова Елена Александровна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821FB9-E3CC-6CC8-3686-F348CF4FD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694" y="2220359"/>
            <a:ext cx="2413343" cy="1738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FA833-8338-DA3E-43ED-D64A71E18755}"/>
              </a:ext>
            </a:extLst>
          </p:cNvPr>
          <p:cNvSpPr txBox="1"/>
          <p:nvPr/>
        </p:nvSpPr>
        <p:spPr>
          <a:xfrm>
            <a:off x="1819747" y="86044"/>
            <a:ext cx="73265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речевого развития и успеваемости ребенка в школе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292D52-DC62-EFAF-8B9A-9F801243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74" y="1501774"/>
            <a:ext cx="11151425" cy="4675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обучении младшего школьника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речевыми нарушениями: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Пропуски, замены, перестановки букв в письменных работах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 при хорошем знании правил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усвоении новых знаний и правил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пересказе текста и составлении ответов на вопросы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Неаккуратность в тетради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C9C7E-5C4F-797A-E806-10FD0FD94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26115F20-7A29-30A4-A8EF-7C8F46351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39FAC-DC7C-A4C3-0686-9598CA92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7F8453-7200-9C22-F75F-B626EA2D7B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B24D73-E6F3-96E4-7F5A-E2A56ABE0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985626" y="103632"/>
            <a:ext cx="1008000" cy="10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F30F1E-35C8-2C2D-37DD-898A1A33EA24}"/>
              </a:ext>
            </a:extLst>
          </p:cNvPr>
          <p:cNvSpPr txBox="1"/>
          <p:nvPr/>
        </p:nvSpPr>
        <p:spPr>
          <a:xfrm>
            <a:off x="8154955" y="5727148"/>
            <a:ext cx="39437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Петровых Ирина Вячеславовна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58137-03FE-58DF-B622-FC85A2D27FFC}"/>
              </a:ext>
            </a:extLst>
          </p:cNvPr>
          <p:cNvSpPr txBox="1"/>
          <p:nvPr/>
        </p:nvSpPr>
        <p:spPr>
          <a:xfrm>
            <a:off x="1855960" y="162962"/>
            <a:ext cx="7290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учителю говорить с родителями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75C8F-0A05-6D8A-F014-C2C5B8B4E7C7}"/>
              </a:ext>
            </a:extLst>
          </p:cNvPr>
          <p:cNvSpPr txBox="1"/>
          <p:nvPr/>
        </p:nvSpPr>
        <p:spPr>
          <a:xfrm>
            <a:off x="1540061" y="1456376"/>
            <a:ext cx="8132275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Поставьте себя на место родителей ученика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Начните с похвалы и хороших новостей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Выберите способ коммуникации с родителями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Подготовьтесь к разговору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Используйте местоимение «Я»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Установите правила общения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Говорите прямо и открыто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Подведите итоги разговора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99D89-98F3-5076-828E-36BE950AC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377307F-F9ED-D6C6-D63E-F40BCB30F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  <p:pic>
        <p:nvPicPr>
          <p:cNvPr id="1026" name="Picture 2" descr="Родитель и учитель: «не будь вельми прав» | Журнал для настоящих пап &quot;Батя&quot;">
            <a:extLst>
              <a:ext uri="{FF2B5EF4-FFF2-40B4-BE49-F238E27FC236}">
                <a16:creationId xmlns:a16="http://schemas.microsoft.com/office/drawing/2014/main" id="{BA901E5C-5BE7-B251-1673-9207A6AA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53" y="3180177"/>
            <a:ext cx="3330045" cy="22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рисунок, книга, Торт на день рожден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B82989-DBB8-1935-3A2B-A9E781CEF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35" b="89972" l="5811" r="97751">
                        <a14:foregroundMark x1="51078" y1="22680" x2="51078" y2="22680"/>
                        <a14:foregroundMark x1="54171" y1="56045" x2="54171" y2="56045"/>
                        <a14:foregroundMark x1="94845" y1="41237" x2="94845" y2="41237"/>
                        <a14:foregroundMark x1="81537" y1="16682" x2="81537" y2="16682"/>
                        <a14:foregroundMark x1="59700" y1="20431" x2="59700" y2="20431"/>
                        <a14:foregroundMark x1="42268" y1="19494" x2="42268" y2="19494"/>
                        <a14:foregroundMark x1="20619" y1="19025" x2="20619" y2="19025"/>
                        <a14:foregroundMark x1="5811" y1="27554" x2="5811" y2="27554"/>
                        <a14:foregroundMark x1="9560" y1="28491" x2="9560" y2="28491"/>
                        <a14:foregroundMark x1="97001" y1="54264" x2="97001" y2="54264"/>
                        <a14:foregroundMark x1="97751" y1="28304" x2="97751" y2="28304"/>
                        <a14:foregroundMark x1="51546" y1="6935" x2="51546" y2="6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7" y="1936103"/>
            <a:ext cx="4096963" cy="39097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21031" y="5135729"/>
            <a:ext cx="12187650" cy="1738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DA7752-26CC-D9E1-11F0-2104310DF6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967519" y="33814"/>
            <a:ext cx="1008000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DF636-DD91-A812-93AD-E5AB6358D656}"/>
              </a:ext>
            </a:extLst>
          </p:cNvPr>
          <p:cNvSpPr txBox="1"/>
          <p:nvPr/>
        </p:nvSpPr>
        <p:spPr>
          <a:xfrm>
            <a:off x="8736594" y="6093620"/>
            <a:ext cx="34384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Чернобоков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Андреевич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C30BC-F3EE-6707-5C4C-D53C4EED1F1B}"/>
              </a:ext>
            </a:extLst>
          </p:cNvPr>
          <p:cNvSpPr txBox="1"/>
          <p:nvPr/>
        </p:nvSpPr>
        <p:spPr>
          <a:xfrm>
            <a:off x="1079195" y="106946"/>
            <a:ext cx="97545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техники «Сэндвич» при консультировании родителей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Соединитель: изогнутый 2">
            <a:extLst>
              <a:ext uri="{FF2B5EF4-FFF2-40B4-BE49-F238E27FC236}">
                <a16:creationId xmlns:a16="http://schemas.microsoft.com/office/drawing/2014/main" id="{9D3A8CF5-339C-289D-B884-B083248840EF}"/>
              </a:ext>
            </a:extLst>
          </p:cNvPr>
          <p:cNvCxnSpPr>
            <a:cxnSpLocks/>
          </p:cNvCxnSpPr>
          <p:nvPr/>
        </p:nvCxnSpPr>
        <p:spPr>
          <a:xfrm flipV="1">
            <a:off x="4439510" y="1831388"/>
            <a:ext cx="1633284" cy="661720"/>
          </a:xfrm>
          <a:prstGeom prst="curvedConnector3">
            <a:avLst/>
          </a:prstGeom>
          <a:noFill/>
          <a:ln w="76200" cap="flat" cmpd="sng" algn="ctr">
            <a:solidFill>
              <a:srgbClr val="FE854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B6FBCA9F-17AF-BC63-F093-7712CCB90FFF}"/>
              </a:ext>
            </a:extLst>
          </p:cNvPr>
          <p:cNvCxnSpPr>
            <a:cxnSpLocks/>
          </p:cNvCxnSpPr>
          <p:nvPr/>
        </p:nvCxnSpPr>
        <p:spPr>
          <a:xfrm flipV="1">
            <a:off x="4402563" y="2822298"/>
            <a:ext cx="1576135" cy="575655"/>
          </a:xfrm>
          <a:prstGeom prst="curvedConnector3">
            <a:avLst/>
          </a:prstGeom>
          <a:noFill/>
          <a:ln w="76200" cap="flat" cmpd="sng" algn="ctr">
            <a:solidFill>
              <a:srgbClr val="FE854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B97B477E-85F8-5772-100B-F69ED78B8E12}"/>
              </a:ext>
            </a:extLst>
          </p:cNvPr>
          <p:cNvCxnSpPr>
            <a:cxnSpLocks/>
          </p:cNvCxnSpPr>
          <p:nvPr/>
        </p:nvCxnSpPr>
        <p:spPr>
          <a:xfrm flipV="1">
            <a:off x="4402563" y="3810610"/>
            <a:ext cx="1670231" cy="415929"/>
          </a:xfrm>
          <a:prstGeom prst="curvedConnector3">
            <a:avLst/>
          </a:prstGeom>
          <a:noFill/>
          <a:ln w="76200" cap="flat" cmpd="sng" algn="ctr">
            <a:solidFill>
              <a:srgbClr val="FE854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9D64F8-731F-FF81-7EB4-ACFF132BB377}"/>
              </a:ext>
            </a:extLst>
          </p:cNvPr>
          <p:cNvSpPr txBox="1"/>
          <p:nvPr/>
        </p:nvSpPr>
        <p:spPr>
          <a:xfrm>
            <a:off x="6072794" y="1589087"/>
            <a:ext cx="4366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начало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создает благоприятный эмоциональный фон.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DC5D8-3207-4484-5876-CDAB47DE2DAC}"/>
              </a:ext>
            </a:extLst>
          </p:cNvPr>
          <p:cNvSpPr txBox="1"/>
          <p:nvPr/>
        </p:nvSpPr>
        <p:spPr>
          <a:xfrm>
            <a:off x="6093614" y="2459774"/>
            <a:ext cx="43601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или указание на проблему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формулируется корректно, без обвинений.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2D172-8DCE-758A-F52F-81932872CAF7}"/>
              </a:ext>
            </a:extLst>
          </p:cNvPr>
          <p:cNvSpPr txBox="1"/>
          <p:nvPr/>
        </p:nvSpPr>
        <p:spPr>
          <a:xfrm>
            <a:off x="6126373" y="3638239"/>
            <a:ext cx="450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завершение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мотивирует на исправление ситуации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43F6A-1A2D-2501-0472-3A6442B0B67C}"/>
              </a:ext>
            </a:extLst>
          </p:cNvPr>
          <p:cNvSpPr txBox="1"/>
          <p:nvPr/>
        </p:nvSpPr>
        <p:spPr>
          <a:xfrm>
            <a:off x="4680642" y="4492747"/>
            <a:ext cx="7523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работает?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защитную реакцию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(избегание, отрицание, агрессия)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самооценку собеседника.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установку на развитие вместо чувства вины.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1B888-23EA-074F-72A2-625C1FA9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25F04DAF-11DB-DC6C-38DF-8EC631C4E0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2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229015"/>
            <a:ext cx="12187650" cy="173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89A462-8BB5-33C9-6A6E-6653B869BE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90711" y="86043"/>
            <a:ext cx="1008000" cy="100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6BC6BB-201F-ADA8-1888-3B4C93C647DF}"/>
              </a:ext>
            </a:extLst>
          </p:cNvPr>
          <p:cNvSpPr/>
          <p:nvPr/>
        </p:nvSpPr>
        <p:spPr>
          <a:xfrm>
            <a:off x="9727325" y="5932976"/>
            <a:ext cx="2371386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ЦПМПК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Сырвачева Елена Валерьевна</a:t>
            </a:r>
          </a:p>
        </p:txBody>
      </p:sp>
      <p:pic>
        <p:nvPicPr>
          <p:cNvPr id="4" name="Рисунок 3" descr="Изображение выглядит как одежда, Человеческое лицо, человек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A29453-BE71-4D9F-FAA6-878F7247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47" y="846427"/>
            <a:ext cx="3648284" cy="4123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9F3CF-362D-9FAE-25E3-F164F60C0A8C}"/>
              </a:ext>
            </a:extLst>
          </p:cNvPr>
          <p:cNvSpPr txBox="1"/>
          <p:nvPr/>
        </p:nvSpPr>
        <p:spPr>
          <a:xfrm>
            <a:off x="742384" y="86043"/>
            <a:ext cx="5353616" cy="585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</a:t>
            </a:r>
            <a:r>
              <a:rPr lang="ru-RU" sz="3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ru-RU" sz="32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инара</a:t>
            </a:r>
          </a:p>
          <a:p>
            <a:pPr algn="ctr">
              <a:lnSpc>
                <a:spcPct val="90000"/>
              </a:lnSpc>
            </a:pPr>
            <a:r>
              <a:rPr lang="ru-RU" sz="3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32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или </a:t>
            </a: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на ЦПМПК</a:t>
            </a:r>
          </a:p>
          <a:p>
            <a:pPr algn="ctr">
              <a:lnSpc>
                <a:spcPct val="90000"/>
              </a:lnSpc>
            </a:pPr>
            <a:endParaRPr lang="ru-RU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программа </a:t>
            </a: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занятия с логопедом или психологом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Мед. сопровождение и занятия с психологом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занятия с психологом, логопедом и дефектологом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Дообследование в СОКПБ</a:t>
            </a:r>
          </a:p>
          <a:p>
            <a:pPr>
              <a:lnSpc>
                <a:spcPct val="90000"/>
              </a:lnSpc>
            </a:pPr>
            <a:endParaRPr lang="ru-RU" sz="2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32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3B628E-2CC6-1D84-8C67-8CC30898B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B1D4DCC4-97FF-4DF3-C99A-6E762BCC2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0704-F4C8-FEA9-70E5-6A108448A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F5F4A9-D41F-2CCE-D421-01396B3E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90711" y="86043"/>
            <a:ext cx="1008000" cy="100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BC2D08-05B4-691D-F96D-DDF66585A4B2}"/>
              </a:ext>
            </a:extLst>
          </p:cNvPr>
          <p:cNvSpPr/>
          <p:nvPr/>
        </p:nvSpPr>
        <p:spPr>
          <a:xfrm>
            <a:off x="9727325" y="5932976"/>
            <a:ext cx="2371386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ЦПМПК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Сырвачева Елена Валерьевна</a:t>
            </a:r>
          </a:p>
        </p:txBody>
      </p:sp>
      <p:pic>
        <p:nvPicPr>
          <p:cNvPr id="8" name="Рисунок 7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6BE379-5FF2-B594-447F-91087F417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2" y="339622"/>
            <a:ext cx="4113210" cy="374337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5F1AF55-1899-43DA-EACF-668B7FAD7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05" y="324860"/>
            <a:ext cx="3984917" cy="33455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FF563A-72A8-B252-FC90-5379D5BE3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BC35BBF6-8152-276C-B6DF-781D4770F5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Человеческое лицо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0B703CB-54CA-FDC9-DFFB-EAB45C093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92" y="3497594"/>
            <a:ext cx="3888109" cy="24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84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325</Words>
  <Application>Microsoft Office PowerPoint</Application>
  <PresentationFormat>Широкоэкранный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Елена Сырвачева</cp:lastModifiedBy>
  <cp:revision>77</cp:revision>
  <dcterms:created xsi:type="dcterms:W3CDTF">2023-08-09T09:07:22Z</dcterms:created>
  <dcterms:modified xsi:type="dcterms:W3CDTF">2025-04-30T08:40:28Z</dcterms:modified>
</cp:coreProperties>
</file>